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aleway"/>
      <p:regular r:id="rId68"/>
      <p:bold r:id="rId69"/>
      <p:italic r:id="rId70"/>
      <p:boldItalic r:id="rId71"/>
    </p:embeddedFont>
    <p:embeddedFont>
      <p:font typeface="Roboto"/>
      <p:regular r:id="rId72"/>
      <p:bold r:id="rId73"/>
      <p:italic r:id="rId74"/>
      <p:boldItalic r:id="rId75"/>
    </p:embeddedFont>
    <p:embeddedFont>
      <p:font typeface="Montserrat"/>
      <p:regular r:id="rId76"/>
      <p:bold r:id="rId77"/>
      <p:italic r:id="rId78"/>
      <p:boldItalic r:id="rId79"/>
    </p:embeddedFont>
    <p:embeddedFont>
      <p:font typeface="Corbel"/>
      <p:regular r:id="rId80"/>
      <p:bold r:id="rId81"/>
      <p:italic r:id="rId82"/>
      <p:boldItalic r:id="rId83"/>
    </p:embeddedFont>
    <p:embeddedFont>
      <p:font typeface="Gill Sans"/>
      <p:regular r:id="rId84"/>
      <p:bold r:id="rId85"/>
    </p:embeddedFont>
    <p:embeddedFont>
      <p:font typeface="Century Gothic"/>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GillSans-regular.fntdata"/><Relationship Id="rId83" Type="http://schemas.openxmlformats.org/officeDocument/2006/relationships/font" Target="fonts/Corbel-boldItalic.fntdata"/><Relationship Id="rId42" Type="http://schemas.openxmlformats.org/officeDocument/2006/relationships/slide" Target="slides/slide37.xml"/><Relationship Id="rId86" Type="http://schemas.openxmlformats.org/officeDocument/2006/relationships/font" Target="fonts/CenturyGothic-regular.fntdata"/><Relationship Id="rId41" Type="http://schemas.openxmlformats.org/officeDocument/2006/relationships/slide" Target="slides/slide36.xml"/><Relationship Id="rId85" Type="http://schemas.openxmlformats.org/officeDocument/2006/relationships/font" Target="fonts/GillSans-bold.fntdata"/><Relationship Id="rId44" Type="http://schemas.openxmlformats.org/officeDocument/2006/relationships/slide" Target="slides/slide39.xml"/><Relationship Id="rId88" Type="http://schemas.openxmlformats.org/officeDocument/2006/relationships/font" Target="fonts/CenturyGothic-italic.fntdata"/><Relationship Id="rId43" Type="http://schemas.openxmlformats.org/officeDocument/2006/relationships/slide" Target="slides/slide38.xml"/><Relationship Id="rId87" Type="http://schemas.openxmlformats.org/officeDocument/2006/relationships/font" Target="fonts/CenturyGothic-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CenturyGothic-boldItalic.fntdata"/><Relationship Id="rId80" Type="http://schemas.openxmlformats.org/officeDocument/2006/relationships/font" Target="fonts/Corbel-regular.fntdata"/><Relationship Id="rId82" Type="http://schemas.openxmlformats.org/officeDocument/2006/relationships/font" Target="fonts/Corbel-italic.fntdata"/><Relationship Id="rId81" Type="http://schemas.openxmlformats.org/officeDocument/2006/relationships/font" Target="fonts/Corbel-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6.xml"/><Relationship Id="rId75" Type="http://schemas.openxmlformats.org/officeDocument/2006/relationships/font" Target="fonts/Roboto-boldItalic.fntdata"/><Relationship Id="rId30" Type="http://schemas.openxmlformats.org/officeDocument/2006/relationships/slide" Target="slides/slide25.xml"/><Relationship Id="rId74" Type="http://schemas.openxmlformats.org/officeDocument/2006/relationships/font" Target="fonts/Roboto-italic.fntdata"/><Relationship Id="rId33" Type="http://schemas.openxmlformats.org/officeDocument/2006/relationships/slide" Target="slides/slide28.xml"/><Relationship Id="rId77" Type="http://schemas.openxmlformats.org/officeDocument/2006/relationships/font" Target="fonts/Montserrat-bold.fntdata"/><Relationship Id="rId32" Type="http://schemas.openxmlformats.org/officeDocument/2006/relationships/slide" Target="slides/slide27.xml"/><Relationship Id="rId76" Type="http://schemas.openxmlformats.org/officeDocument/2006/relationships/font" Target="fonts/Montserrat-regular.fntdata"/><Relationship Id="rId35" Type="http://schemas.openxmlformats.org/officeDocument/2006/relationships/slide" Target="slides/slide30.xml"/><Relationship Id="rId79" Type="http://schemas.openxmlformats.org/officeDocument/2006/relationships/font" Target="fonts/Montserrat-boldItalic.fntdata"/><Relationship Id="rId34" Type="http://schemas.openxmlformats.org/officeDocument/2006/relationships/slide" Target="slides/slide29.xml"/><Relationship Id="rId78" Type="http://schemas.openxmlformats.org/officeDocument/2006/relationships/font" Target="fonts/Montserrat-italic.fntdata"/><Relationship Id="rId71" Type="http://schemas.openxmlformats.org/officeDocument/2006/relationships/font" Target="fonts/Raleway-boldItalic.fntdata"/><Relationship Id="rId70" Type="http://schemas.openxmlformats.org/officeDocument/2006/relationships/font" Target="fonts/Raleway-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aleway-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05e40bd5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05e40bd5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06e960e3a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206e960e3ac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6e960e3a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6e960e3a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06e960e3a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06e960e3ac_0_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6e960e3a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206e960e3ac_0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936235e16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18936235e16_0_3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6e960e3ac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206e960e3ac_0_14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6e960e3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06e960e3ac_0_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06e960e3a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206e960e3ac_0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06e960e3a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206e960e3ac_0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8936235e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18936235e16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9811d551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19811d5518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06e960e3a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06e960e3a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6e960e3ac_0_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21" name="Google Shape;321;g206e960e3ac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06e960e3a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206e960e3ac_0_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06e960e3a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06e960e3a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6e960e3a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06e960e3a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6e960e3ac_0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06e960e3ac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6e960e3ac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06e960e3ac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06e960e3ac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06e960e3ac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06e960e3a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206e960e3ac_0_4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06e960e3ac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06e960e3ac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06e960e3ac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06e960e3ac_0_13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06e960e3ac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06e960e3a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06e960e3a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06e960e3a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06e960e3ac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06e960e3ac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06e960e3ac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06e960e3ac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06e960e3a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206e960e3ac_0_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06e960e3a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06e960e3a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6e960e3ac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206e960e3ac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206e960e3ac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06e960e3a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206e960e3ac_0_1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8936235e16_1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18936235e16_1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18936235e16_1_3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06e960e3ac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06e960e3ac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6e960e3ac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9" name="Google Shape;139;g206e960e3a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06e960e3ac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206e960e3ac_0_2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 name="Google Shape;497;g206e960e3ac_0_2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8936235e16_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18936235e16_1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18936235e16_1_1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06e960e3ac_0_1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520" name="Google Shape;520;g206e960e3ac_0_1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75194322a4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75194322a4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75194322a4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75194322a4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9811d5518e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9811d5518e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75194322a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75194322a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75194322a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75194322a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9811d5518e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9811d5518e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75194322a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75194322a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8936235e16_1_5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5" name="Google Shape;155;g18936235e16_1_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9811d5518e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9811d5518e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75194322a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75194322a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75194322a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75194322a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75194322a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75194322a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75194322a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75194322a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75194322a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75194322a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75194322a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75194322a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75194322a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75194322a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75194322a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75194322a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75194322a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75194322a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8936235e16_1_5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9" name="Google Shape;169;g18936235e16_1_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75194322a4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75194322a4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75194322a4_0_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725" name="Google Shape;725;g175194322a4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9811d5518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19811d5518e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6e960e3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06e960e3ac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6e960e3ac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206e960e3ac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06e960e3ac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206e960e3a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3722917" y="1223797"/>
            <a:ext cx="5027100" cy="22491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004890"/>
              </a:buClr>
              <a:buSzPts val="3900"/>
              <a:buFont typeface="Calibri"/>
              <a:buNone/>
              <a:defRPr b="1" sz="3900">
                <a:solidFill>
                  <a:srgbClr val="004890"/>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subTitle"/>
          </p:nvPr>
        </p:nvSpPr>
        <p:spPr>
          <a:xfrm>
            <a:off x="3722917" y="3571875"/>
            <a:ext cx="5027100" cy="8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800"/>
              </a:spcBef>
              <a:spcAft>
                <a:spcPts val="0"/>
              </a:spcAft>
              <a:buClr>
                <a:schemeClr val="dk1"/>
              </a:buClr>
              <a:buSzPts val="2400"/>
              <a:buNone/>
              <a:defRPr sz="2400">
                <a:solidFill>
                  <a:schemeClr val="dk1"/>
                </a:solidFill>
              </a:defRPr>
            </a:lvl1pPr>
            <a:lvl2pPr lvl="1" rtl="0" algn="ctr">
              <a:lnSpc>
                <a:spcPct val="90000"/>
              </a:lnSpc>
              <a:spcBef>
                <a:spcPts val="1200"/>
              </a:spcBef>
              <a:spcAft>
                <a:spcPts val="0"/>
              </a:spcAft>
              <a:buClr>
                <a:schemeClr val="dk1"/>
              </a:buClr>
              <a:buSzPts val="1500"/>
              <a:buNone/>
              <a:defRPr sz="1500"/>
            </a:lvl2pPr>
            <a:lvl3pPr lvl="2" rtl="0" algn="ctr">
              <a:lnSpc>
                <a:spcPct val="90000"/>
              </a:lnSpc>
              <a:spcBef>
                <a:spcPts val="1200"/>
              </a:spcBef>
              <a:spcAft>
                <a:spcPts val="0"/>
              </a:spcAft>
              <a:buClr>
                <a:schemeClr val="dk1"/>
              </a:buClr>
              <a:buSzPts val="1400"/>
              <a:buNone/>
              <a:defRPr sz="1400"/>
            </a:lvl3pPr>
            <a:lvl4pPr lvl="3" rtl="0" algn="ctr">
              <a:lnSpc>
                <a:spcPct val="90000"/>
              </a:lnSpc>
              <a:spcBef>
                <a:spcPts val="1200"/>
              </a:spcBef>
              <a:spcAft>
                <a:spcPts val="0"/>
              </a:spcAft>
              <a:buClr>
                <a:schemeClr val="dk1"/>
              </a:buClr>
              <a:buSzPts val="1200"/>
              <a:buNone/>
              <a:defRPr sz="1200"/>
            </a:lvl4pPr>
            <a:lvl5pPr lvl="4" rtl="0" algn="ctr">
              <a:lnSpc>
                <a:spcPct val="90000"/>
              </a:lnSpc>
              <a:spcBef>
                <a:spcPts val="1200"/>
              </a:spcBef>
              <a:spcAft>
                <a:spcPts val="0"/>
              </a:spcAft>
              <a:buClr>
                <a:schemeClr val="dk1"/>
              </a:buClr>
              <a:buSzPts val="1200"/>
              <a:buNone/>
              <a:defRPr sz="1200"/>
            </a:lvl5pPr>
            <a:lvl6pPr lvl="5" rtl="0" algn="ctr">
              <a:lnSpc>
                <a:spcPct val="90000"/>
              </a:lnSpc>
              <a:spcBef>
                <a:spcPts val="12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53" name="Google Shape;53;p13"/>
          <p:cNvSpPr txBox="1"/>
          <p:nvPr>
            <p:ph idx="2" type="body"/>
          </p:nvPr>
        </p:nvSpPr>
        <p:spPr>
          <a:xfrm>
            <a:off x="244476" y="4571764"/>
            <a:ext cx="2441400" cy="365700"/>
          </a:xfrm>
          <a:prstGeom prst="rect">
            <a:avLst/>
          </a:prstGeom>
          <a:noFill/>
          <a:ln>
            <a:noFill/>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1800"/>
              <a:buNone/>
              <a:defRPr>
                <a:solidFill>
                  <a:schemeClr val="lt1"/>
                </a:solidFill>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4" name="Google Shape;54;p13"/>
          <p:cNvSpPr txBox="1"/>
          <p:nvPr>
            <p:ph idx="3" type="body"/>
          </p:nvPr>
        </p:nvSpPr>
        <p:spPr>
          <a:xfrm>
            <a:off x="3722916" y="4571764"/>
            <a:ext cx="5027100" cy="3657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004890"/>
              </a:buClr>
              <a:buSzPts val="1800"/>
              <a:buNone/>
              <a:defRPr>
                <a:solidFill>
                  <a:srgbClr val="004890"/>
                </a:solidFill>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5" name="Google Shape;5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lt1"/>
                </a:solidFill>
              </a:defRPr>
            </a:lvl1pPr>
            <a:lvl2pPr lvl="1" rtl="0">
              <a:buNone/>
              <a:defRPr sz="1300">
                <a:solidFill>
                  <a:schemeClr val="lt1"/>
                </a:solidFill>
              </a:defRPr>
            </a:lvl2pPr>
            <a:lvl3pPr lvl="2" rtl="0">
              <a:buNone/>
              <a:defRPr sz="1300">
                <a:solidFill>
                  <a:schemeClr val="lt1"/>
                </a:solidFill>
              </a:defRPr>
            </a:lvl3pPr>
            <a:lvl4pPr lvl="3" rtl="0">
              <a:buNone/>
              <a:defRPr sz="1300">
                <a:solidFill>
                  <a:schemeClr val="lt1"/>
                </a:solidFill>
              </a:defRPr>
            </a:lvl4pPr>
            <a:lvl5pPr lvl="4" rtl="0">
              <a:buNone/>
              <a:defRPr sz="1300">
                <a:solidFill>
                  <a:schemeClr val="lt1"/>
                </a:solidFill>
              </a:defRPr>
            </a:lvl5pPr>
            <a:lvl6pPr lvl="5" rtl="0">
              <a:buNone/>
              <a:defRPr sz="1300">
                <a:solidFill>
                  <a:schemeClr val="lt1"/>
                </a:solidFill>
              </a:defRPr>
            </a:lvl6pPr>
            <a:lvl7pPr lvl="6" rtl="0">
              <a:buNone/>
              <a:defRPr sz="1300">
                <a:solidFill>
                  <a:schemeClr val="lt1"/>
                </a:solidFill>
              </a:defRPr>
            </a:lvl7pPr>
            <a:lvl8pPr lvl="7" rtl="0">
              <a:buNone/>
              <a:defRPr sz="1300">
                <a:solidFill>
                  <a:schemeClr val="lt1"/>
                </a:solidFill>
              </a:defRPr>
            </a:lvl8pPr>
            <a:lvl9pPr lvl="8" rtl="0">
              <a:buNone/>
              <a:defRPr sz="1300">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AND_BODY_1">
    <p:spTree>
      <p:nvGrpSpPr>
        <p:cNvPr id="56" name="Shape 56"/>
        <p:cNvGrpSpPr/>
        <p:nvPr/>
      </p:nvGrpSpPr>
      <p:grpSpPr>
        <a:xfrm>
          <a:off x="0" y="0"/>
          <a:ext cx="0" cy="0"/>
          <a:chOff x="0" y="0"/>
          <a:chExt cx="0" cy="0"/>
        </a:xfrm>
      </p:grpSpPr>
      <p:sp>
        <p:nvSpPr>
          <p:cNvPr id="57" name="Google Shape;57;p14"/>
          <p:cNvSpPr txBox="1"/>
          <p:nvPr>
            <p:ph type="title"/>
          </p:nvPr>
        </p:nvSpPr>
        <p:spPr>
          <a:xfrm>
            <a:off x="457172" y="205014"/>
            <a:ext cx="8228700" cy="858900"/>
          </a:xfrm>
          <a:prstGeom prst="rect">
            <a:avLst/>
          </a:prstGeom>
          <a:noFill/>
          <a:ln>
            <a:noFill/>
          </a:ln>
        </p:spPr>
        <p:txBody>
          <a:bodyPr anchorCtr="0" anchor="ctr" bIns="91425" lIns="91425" spcFirstLastPara="1" rIns="91425" wrap="square" tIns="91425">
            <a:normAutofit/>
          </a:bodyPr>
          <a:lstStyle>
            <a:lvl1pPr lvl="0" marR="0" rtl="0" algn="l">
              <a:spcBef>
                <a:spcPts val="0"/>
              </a:spcBef>
              <a:spcAft>
                <a:spcPts val="0"/>
              </a:spcAft>
              <a:buSzPts val="2800"/>
              <a:buNone/>
              <a:defRPr b="0" i="0" sz="1500" u="none" cap="none" strike="noStrike"/>
            </a:lvl1pPr>
            <a:lvl2pPr lvl="1" marR="0" rtl="0" algn="l">
              <a:spcBef>
                <a:spcPts val="0"/>
              </a:spcBef>
              <a:spcAft>
                <a:spcPts val="0"/>
              </a:spcAft>
              <a:buSzPts val="2800"/>
              <a:buNone/>
              <a:defRPr b="0" i="0" sz="1500" u="none" cap="none" strike="noStrike"/>
            </a:lvl2pPr>
            <a:lvl3pPr lvl="2" marR="0" rtl="0" algn="l">
              <a:spcBef>
                <a:spcPts val="0"/>
              </a:spcBef>
              <a:spcAft>
                <a:spcPts val="0"/>
              </a:spcAft>
              <a:buSzPts val="2800"/>
              <a:buNone/>
              <a:defRPr b="0" i="0" sz="1500" u="none" cap="none" strike="noStrike"/>
            </a:lvl3pPr>
            <a:lvl4pPr lvl="3" marR="0" rtl="0" algn="l">
              <a:spcBef>
                <a:spcPts val="0"/>
              </a:spcBef>
              <a:spcAft>
                <a:spcPts val="0"/>
              </a:spcAft>
              <a:buSzPts val="2800"/>
              <a:buNone/>
              <a:defRPr b="0" i="0" sz="1500" u="none" cap="none" strike="noStrike"/>
            </a:lvl4pPr>
            <a:lvl5pPr lvl="4" marR="0" rtl="0" algn="l">
              <a:spcBef>
                <a:spcPts val="0"/>
              </a:spcBef>
              <a:spcAft>
                <a:spcPts val="0"/>
              </a:spcAft>
              <a:buSzPts val="2800"/>
              <a:buNone/>
              <a:defRPr b="0" i="0" sz="1500" u="none" cap="none" strike="noStrike"/>
            </a:lvl5pPr>
            <a:lvl6pPr lvl="5" marR="0" rtl="0" algn="l">
              <a:spcBef>
                <a:spcPts val="0"/>
              </a:spcBef>
              <a:spcAft>
                <a:spcPts val="0"/>
              </a:spcAft>
              <a:buSzPts val="2800"/>
              <a:buNone/>
              <a:defRPr b="0" i="0" sz="1500" u="none" cap="none" strike="noStrike"/>
            </a:lvl6pPr>
            <a:lvl7pPr lvl="6" marR="0" rtl="0" algn="l">
              <a:spcBef>
                <a:spcPts val="0"/>
              </a:spcBef>
              <a:spcAft>
                <a:spcPts val="0"/>
              </a:spcAft>
              <a:buSzPts val="2800"/>
              <a:buNone/>
              <a:defRPr b="0" i="0" sz="1500" u="none" cap="none" strike="noStrike"/>
            </a:lvl7pPr>
            <a:lvl8pPr lvl="7" marR="0" rtl="0" algn="l">
              <a:spcBef>
                <a:spcPts val="0"/>
              </a:spcBef>
              <a:spcAft>
                <a:spcPts val="0"/>
              </a:spcAft>
              <a:buSzPts val="2800"/>
              <a:buNone/>
              <a:defRPr b="0" i="0" sz="1500" u="none" cap="none" strike="noStrike"/>
            </a:lvl8pPr>
            <a:lvl9pPr lvl="8" marR="0" rtl="0" algn="l">
              <a:spcBef>
                <a:spcPts val="0"/>
              </a:spcBef>
              <a:spcAft>
                <a:spcPts val="0"/>
              </a:spcAft>
              <a:buSzPts val="2800"/>
              <a:buNone/>
              <a:defRPr b="0" i="0" sz="1500" u="none" cap="none" strike="noStrike"/>
            </a:lvl9pPr>
          </a:lstStyle>
          <a:p/>
        </p:txBody>
      </p:sp>
      <p:sp>
        <p:nvSpPr>
          <p:cNvPr id="58" name="Google Shape;58;p14"/>
          <p:cNvSpPr txBox="1"/>
          <p:nvPr>
            <p:ph idx="1" type="subTitle"/>
          </p:nvPr>
        </p:nvSpPr>
        <p:spPr>
          <a:xfrm>
            <a:off x="457172" y="1203631"/>
            <a:ext cx="8228700" cy="2983200"/>
          </a:xfrm>
          <a:prstGeom prst="rect">
            <a:avLst/>
          </a:prstGeom>
          <a:noFill/>
          <a:ln>
            <a:noFill/>
          </a:ln>
        </p:spPr>
        <p:txBody>
          <a:bodyPr anchorCtr="0" anchor="ctr" bIns="91425" lIns="91425" spcFirstLastPara="1" rIns="91425" wrap="square" tIns="91425">
            <a:normAutofit/>
          </a:bodyPr>
          <a:lstStyle>
            <a:lvl1pPr lvl="0" marR="0" rtl="0" algn="l">
              <a:spcBef>
                <a:spcPts val="0"/>
              </a:spcBef>
              <a:spcAft>
                <a:spcPts val="0"/>
              </a:spcAft>
              <a:buSzPts val="1800"/>
              <a:buNone/>
              <a:defRPr b="0" i="0" sz="1500" u="none" cap="none" strike="noStrike"/>
            </a:lvl1pPr>
            <a:lvl2pPr lvl="1" marR="0" rtl="0" algn="l">
              <a:spcBef>
                <a:spcPts val="1200"/>
              </a:spcBef>
              <a:spcAft>
                <a:spcPts val="0"/>
              </a:spcAft>
              <a:buSzPts val="1400"/>
              <a:buNone/>
              <a:defRPr b="0" i="0" sz="1500" u="none" cap="none" strike="noStrike"/>
            </a:lvl2pPr>
            <a:lvl3pPr lvl="2" marR="0" rtl="0" algn="l">
              <a:spcBef>
                <a:spcPts val="1200"/>
              </a:spcBef>
              <a:spcAft>
                <a:spcPts val="0"/>
              </a:spcAft>
              <a:buSzPts val="1400"/>
              <a:buNone/>
              <a:defRPr b="0" i="0" sz="1500" u="none" cap="none" strike="noStrike"/>
            </a:lvl3pPr>
            <a:lvl4pPr lvl="3" marR="0" rtl="0" algn="l">
              <a:spcBef>
                <a:spcPts val="1200"/>
              </a:spcBef>
              <a:spcAft>
                <a:spcPts val="0"/>
              </a:spcAft>
              <a:buSzPts val="1400"/>
              <a:buNone/>
              <a:defRPr b="0" i="0" sz="1500" u="none" cap="none" strike="noStrike"/>
            </a:lvl4pPr>
            <a:lvl5pPr lvl="4" marR="0" rtl="0" algn="l">
              <a:spcBef>
                <a:spcPts val="1200"/>
              </a:spcBef>
              <a:spcAft>
                <a:spcPts val="0"/>
              </a:spcAft>
              <a:buSzPts val="1400"/>
              <a:buNone/>
              <a:defRPr b="0" i="0" sz="1500" u="none" cap="none" strike="noStrike"/>
            </a:lvl5pPr>
            <a:lvl6pPr lvl="5" marR="0" rtl="0" algn="l">
              <a:spcBef>
                <a:spcPts val="1200"/>
              </a:spcBef>
              <a:spcAft>
                <a:spcPts val="0"/>
              </a:spcAft>
              <a:buSzPts val="1400"/>
              <a:buNone/>
              <a:defRPr b="0" i="0" sz="1500" u="none" cap="none" strike="noStrike"/>
            </a:lvl6pPr>
            <a:lvl7pPr lvl="6" marR="0" rtl="0" algn="l">
              <a:spcBef>
                <a:spcPts val="1200"/>
              </a:spcBef>
              <a:spcAft>
                <a:spcPts val="0"/>
              </a:spcAft>
              <a:buSzPts val="1400"/>
              <a:buNone/>
              <a:defRPr b="0" i="0" sz="1500" u="none" cap="none" strike="noStrike"/>
            </a:lvl7pPr>
            <a:lvl8pPr lvl="7" marR="0" rtl="0" algn="l">
              <a:spcBef>
                <a:spcPts val="1200"/>
              </a:spcBef>
              <a:spcAft>
                <a:spcPts val="0"/>
              </a:spcAft>
              <a:buSzPts val="1400"/>
              <a:buNone/>
              <a:defRPr b="0" i="0" sz="1500" u="none" cap="none" strike="noStrike"/>
            </a:lvl8pPr>
            <a:lvl9pPr lvl="8" marR="0" rtl="0" algn="l">
              <a:spcBef>
                <a:spcPts val="1200"/>
              </a:spcBef>
              <a:spcAft>
                <a:spcPts val="1200"/>
              </a:spcAft>
              <a:buSzPts val="1400"/>
              <a:buNone/>
              <a:defRPr b="0" i="0" sz="1500" u="none" cap="none" strike="noStrike"/>
            </a:lvl9pPr>
          </a:lstStyle>
          <a:p/>
        </p:txBody>
      </p:sp>
      <p:sp>
        <p:nvSpPr>
          <p:cNvPr id="59" name="Google Shape;59;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0" y="192051"/>
            <a:ext cx="9144000" cy="6009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FFFFFF"/>
              </a:buClr>
              <a:buSzPts val="2700"/>
              <a:buFont typeface="Corbel"/>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5"/>
          <p:cNvSpPr txBox="1"/>
          <p:nvPr>
            <p:ph idx="1" type="body"/>
          </p:nvPr>
        </p:nvSpPr>
        <p:spPr>
          <a:xfrm>
            <a:off x="452743" y="1135856"/>
            <a:ext cx="8238600" cy="3497100"/>
          </a:xfrm>
          <a:prstGeom prst="rect">
            <a:avLst/>
          </a:prstGeom>
          <a:noFill/>
          <a:ln>
            <a:noFill/>
          </a:ln>
        </p:spPr>
        <p:txBody>
          <a:bodyPr anchorCtr="0" anchor="ctr" bIns="34275" lIns="68575" spcFirstLastPara="1" rIns="68575" wrap="square" tIns="34275">
            <a:normAutofit/>
          </a:bodyPr>
          <a:lstStyle>
            <a:lvl1pPr indent="-323850" lvl="0" marL="457200" rtl="0" algn="l">
              <a:lnSpc>
                <a:spcPct val="90000"/>
              </a:lnSpc>
              <a:spcBef>
                <a:spcPts val="900"/>
              </a:spcBef>
              <a:spcAft>
                <a:spcPts val="0"/>
              </a:spcAft>
              <a:buSzPts val="1500"/>
              <a:buChar char="●"/>
              <a:defRPr sz="1500"/>
            </a:lvl1pPr>
            <a:lvl2pPr indent="-317500" lvl="1" marL="914400" rtl="0" algn="l">
              <a:lnSpc>
                <a:spcPct val="90000"/>
              </a:lnSpc>
              <a:spcBef>
                <a:spcPts val="1200"/>
              </a:spcBef>
              <a:spcAft>
                <a:spcPts val="0"/>
              </a:spcAft>
              <a:buSzPts val="1400"/>
              <a:buChar char="○"/>
              <a:defRPr sz="1400"/>
            </a:lvl2pPr>
            <a:lvl3pPr indent="-304800" lvl="2" marL="1371600" rtl="0" algn="l">
              <a:lnSpc>
                <a:spcPct val="90000"/>
              </a:lnSpc>
              <a:spcBef>
                <a:spcPts val="200"/>
              </a:spcBef>
              <a:spcAft>
                <a:spcPts val="0"/>
              </a:spcAft>
              <a:buSzPts val="1200"/>
              <a:buChar char="■"/>
              <a:defRPr sz="1200"/>
            </a:lvl3pPr>
            <a:lvl4pPr indent="-304800" lvl="3" marL="1828800" rtl="0" algn="l">
              <a:lnSpc>
                <a:spcPct val="90000"/>
              </a:lnSpc>
              <a:spcBef>
                <a:spcPts val="200"/>
              </a:spcBef>
              <a:spcAft>
                <a:spcPts val="0"/>
              </a:spcAft>
              <a:buSzPts val="1200"/>
              <a:buChar char="●"/>
              <a:defRPr sz="1200"/>
            </a:lvl4pPr>
            <a:lvl5pPr indent="-304800" lvl="4" marL="2286000" rtl="0" algn="l">
              <a:lnSpc>
                <a:spcPct val="90000"/>
              </a:lnSpc>
              <a:spcBef>
                <a:spcPts val="200"/>
              </a:spcBef>
              <a:spcAft>
                <a:spcPts val="0"/>
              </a:spcAft>
              <a:buSzPts val="1200"/>
              <a:buChar char="○"/>
              <a:defRPr sz="1200"/>
            </a:lvl5pPr>
            <a:lvl6pPr indent="-317500" lvl="5" marL="2743200" rtl="0" algn="l">
              <a:lnSpc>
                <a:spcPct val="90000"/>
              </a:lnSpc>
              <a:spcBef>
                <a:spcPts val="200"/>
              </a:spcBef>
              <a:spcAft>
                <a:spcPts val="0"/>
              </a:spcAft>
              <a:buSzPts val="1400"/>
              <a:buChar char="■"/>
              <a:defRPr/>
            </a:lvl6pPr>
            <a:lvl7pPr indent="-317500" lvl="6" marL="3200400" rtl="0" algn="l">
              <a:lnSpc>
                <a:spcPct val="90000"/>
              </a:lnSpc>
              <a:spcBef>
                <a:spcPts val="200"/>
              </a:spcBef>
              <a:spcAft>
                <a:spcPts val="0"/>
              </a:spcAft>
              <a:buSzPts val="1400"/>
              <a:buChar char="●"/>
              <a:defRPr/>
            </a:lvl7pPr>
            <a:lvl8pPr indent="-317500" lvl="7" marL="3657600" rtl="0" algn="l">
              <a:lnSpc>
                <a:spcPct val="90000"/>
              </a:lnSpc>
              <a:spcBef>
                <a:spcPts val="200"/>
              </a:spcBef>
              <a:spcAft>
                <a:spcPts val="0"/>
              </a:spcAft>
              <a:buSzPts val="1400"/>
              <a:buChar char="○"/>
              <a:defRPr/>
            </a:lvl8pPr>
            <a:lvl9pPr indent="-317500" lvl="8" marL="4114800" rtl="0" algn="l">
              <a:lnSpc>
                <a:spcPct val="90000"/>
              </a:lnSpc>
              <a:spcBef>
                <a:spcPts val="200"/>
              </a:spcBef>
              <a:spcAft>
                <a:spcPts val="20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aportada">
  <p:cSld name="Contraportada">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6"/>
          <p:cNvSpPr/>
          <p:nvPr/>
        </p:nvSpPr>
        <p:spPr>
          <a:xfrm>
            <a:off x="3048000" y="4571764"/>
            <a:ext cx="6096000" cy="365700"/>
          </a:xfrm>
          <a:prstGeom prst="rect">
            <a:avLst/>
          </a:prstGeom>
          <a:solidFill>
            <a:schemeClr val="lt1">
              <a:alpha val="749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 name="Google Shape;65;p16"/>
          <p:cNvSpPr txBox="1"/>
          <p:nvPr>
            <p:ph type="ctrTitle"/>
          </p:nvPr>
        </p:nvSpPr>
        <p:spPr>
          <a:xfrm>
            <a:off x="3722917" y="1223797"/>
            <a:ext cx="5027100" cy="22491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004890"/>
              </a:buClr>
              <a:buSzPts val="6000"/>
              <a:buFont typeface="Calibri"/>
              <a:buNone/>
              <a:defRPr b="1" sz="6000">
                <a:solidFill>
                  <a:srgbClr val="004890"/>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subTitle"/>
          </p:nvPr>
        </p:nvSpPr>
        <p:spPr>
          <a:xfrm>
            <a:off x="3722917" y="3675106"/>
            <a:ext cx="5027100" cy="6168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800"/>
              </a:spcBef>
              <a:spcAft>
                <a:spcPts val="0"/>
              </a:spcAft>
              <a:buClr>
                <a:schemeClr val="dk1"/>
              </a:buClr>
              <a:buSzPts val="2400"/>
              <a:buNone/>
              <a:defRPr sz="2400">
                <a:solidFill>
                  <a:schemeClr val="dk1"/>
                </a:solidFill>
              </a:defRPr>
            </a:lvl1pPr>
            <a:lvl2pPr lvl="1" rtl="0" algn="ctr">
              <a:lnSpc>
                <a:spcPct val="90000"/>
              </a:lnSpc>
              <a:spcBef>
                <a:spcPts val="1200"/>
              </a:spcBef>
              <a:spcAft>
                <a:spcPts val="0"/>
              </a:spcAft>
              <a:buClr>
                <a:schemeClr val="dk1"/>
              </a:buClr>
              <a:buSzPts val="1500"/>
              <a:buNone/>
              <a:defRPr sz="1500"/>
            </a:lvl2pPr>
            <a:lvl3pPr lvl="2" rtl="0" algn="ctr">
              <a:lnSpc>
                <a:spcPct val="90000"/>
              </a:lnSpc>
              <a:spcBef>
                <a:spcPts val="1200"/>
              </a:spcBef>
              <a:spcAft>
                <a:spcPts val="0"/>
              </a:spcAft>
              <a:buClr>
                <a:schemeClr val="dk1"/>
              </a:buClr>
              <a:buSzPts val="1400"/>
              <a:buNone/>
              <a:defRPr sz="1400"/>
            </a:lvl3pPr>
            <a:lvl4pPr lvl="3" rtl="0" algn="ctr">
              <a:lnSpc>
                <a:spcPct val="90000"/>
              </a:lnSpc>
              <a:spcBef>
                <a:spcPts val="1200"/>
              </a:spcBef>
              <a:spcAft>
                <a:spcPts val="0"/>
              </a:spcAft>
              <a:buClr>
                <a:schemeClr val="dk1"/>
              </a:buClr>
              <a:buSzPts val="1200"/>
              <a:buNone/>
              <a:defRPr sz="1200"/>
            </a:lvl4pPr>
            <a:lvl5pPr lvl="4" rtl="0" algn="ctr">
              <a:lnSpc>
                <a:spcPct val="90000"/>
              </a:lnSpc>
              <a:spcBef>
                <a:spcPts val="1200"/>
              </a:spcBef>
              <a:spcAft>
                <a:spcPts val="0"/>
              </a:spcAft>
              <a:buClr>
                <a:schemeClr val="dk1"/>
              </a:buClr>
              <a:buSzPts val="1200"/>
              <a:buNone/>
              <a:defRPr sz="1200"/>
            </a:lvl5pPr>
            <a:lvl6pPr lvl="5" rtl="0" algn="ctr">
              <a:lnSpc>
                <a:spcPct val="90000"/>
              </a:lnSpc>
              <a:spcBef>
                <a:spcPts val="12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67" name="Google Shape;67;p16"/>
          <p:cNvSpPr/>
          <p:nvPr/>
        </p:nvSpPr>
        <p:spPr>
          <a:xfrm>
            <a:off x="1" y="4571764"/>
            <a:ext cx="3048000" cy="365700"/>
          </a:xfrm>
          <a:prstGeom prst="rect">
            <a:avLst/>
          </a:prstGeom>
          <a:solidFill>
            <a:srgbClr val="004890">
              <a:alpha val="4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8" name="Google Shape;68;p16"/>
          <p:cNvSpPr txBox="1"/>
          <p:nvPr>
            <p:ph idx="2" type="body"/>
          </p:nvPr>
        </p:nvSpPr>
        <p:spPr>
          <a:xfrm>
            <a:off x="3722916" y="4571764"/>
            <a:ext cx="5027100" cy="3657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800"/>
              </a:spcBef>
              <a:spcAft>
                <a:spcPts val="0"/>
              </a:spcAft>
              <a:buClr>
                <a:srgbClr val="004890"/>
              </a:buClr>
              <a:buSzPts val="1800"/>
              <a:buNone/>
              <a:defRPr>
                <a:solidFill>
                  <a:srgbClr val="004890"/>
                </a:solidFill>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9" name="Google Shape;69;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rgbClr val="004890"/>
                </a:solidFill>
              </a:defRPr>
            </a:lvl1pPr>
            <a:lvl2pPr lvl="1" rtl="0">
              <a:buNone/>
              <a:defRPr sz="1300">
                <a:solidFill>
                  <a:srgbClr val="004890"/>
                </a:solidFill>
              </a:defRPr>
            </a:lvl2pPr>
            <a:lvl3pPr lvl="2" rtl="0">
              <a:buNone/>
              <a:defRPr sz="1300">
                <a:solidFill>
                  <a:srgbClr val="004890"/>
                </a:solidFill>
              </a:defRPr>
            </a:lvl3pPr>
            <a:lvl4pPr lvl="3" rtl="0">
              <a:buNone/>
              <a:defRPr sz="1300">
                <a:solidFill>
                  <a:srgbClr val="004890"/>
                </a:solidFill>
              </a:defRPr>
            </a:lvl4pPr>
            <a:lvl5pPr lvl="4" rtl="0">
              <a:buNone/>
              <a:defRPr sz="1300">
                <a:solidFill>
                  <a:srgbClr val="004890"/>
                </a:solidFill>
              </a:defRPr>
            </a:lvl5pPr>
            <a:lvl6pPr lvl="5" rtl="0">
              <a:buNone/>
              <a:defRPr sz="1300">
                <a:solidFill>
                  <a:srgbClr val="004890"/>
                </a:solidFill>
              </a:defRPr>
            </a:lvl6pPr>
            <a:lvl7pPr lvl="6" rtl="0">
              <a:buNone/>
              <a:defRPr sz="1300">
                <a:solidFill>
                  <a:srgbClr val="004890"/>
                </a:solidFill>
              </a:defRPr>
            </a:lvl7pPr>
            <a:lvl8pPr lvl="7" rtl="0">
              <a:buNone/>
              <a:defRPr sz="1300">
                <a:solidFill>
                  <a:srgbClr val="004890"/>
                </a:solidFill>
              </a:defRPr>
            </a:lvl8pPr>
            <a:lvl9pPr lvl="8" rtl="0">
              <a:buNone/>
              <a:defRPr sz="1300">
                <a:solidFill>
                  <a:srgbClr val="004890"/>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0" name="Shape 70"/>
        <p:cNvGrpSpPr/>
        <p:nvPr/>
      </p:nvGrpSpPr>
      <p:grpSpPr>
        <a:xfrm>
          <a:off x="0" y="0"/>
          <a:ext cx="0" cy="0"/>
          <a:chOff x="0" y="0"/>
          <a:chExt cx="0" cy="0"/>
        </a:xfrm>
      </p:grpSpPr>
      <p:sp>
        <p:nvSpPr>
          <p:cNvPr id="71" name="Google Shape;71;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4" name="Google Shape;74;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5" name="Google Shape;75;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4">
  <p:cSld name="SECTION_HEADER_4">
    <p:spTree>
      <p:nvGrpSpPr>
        <p:cNvPr id="76" name="Shape 76"/>
        <p:cNvGrpSpPr/>
        <p:nvPr/>
      </p:nvGrpSpPr>
      <p:grpSpPr>
        <a:xfrm>
          <a:off x="0" y="0"/>
          <a:ext cx="0" cy="0"/>
          <a:chOff x="0" y="0"/>
          <a:chExt cx="0" cy="0"/>
        </a:xfrm>
      </p:grpSpPr>
      <p:sp>
        <p:nvSpPr>
          <p:cNvPr id="77" name="Google Shape;77;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79" name="Shape 79"/>
        <p:cNvGrpSpPr/>
        <p:nvPr/>
      </p:nvGrpSpPr>
      <p:grpSpPr>
        <a:xfrm>
          <a:off x="0" y="0"/>
          <a:ext cx="0" cy="0"/>
          <a:chOff x="0" y="0"/>
          <a:chExt cx="0" cy="0"/>
        </a:xfrm>
      </p:grpSpPr>
      <p:sp>
        <p:nvSpPr>
          <p:cNvPr id="80" name="Google Shape;80;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3">
  <p:cSld name="SECTION_HEADER_3">
    <p:spTree>
      <p:nvGrpSpPr>
        <p:cNvPr id="82" name="Shape 82"/>
        <p:cNvGrpSpPr/>
        <p:nvPr/>
      </p:nvGrpSpPr>
      <p:grpSpPr>
        <a:xfrm>
          <a:off x="0" y="0"/>
          <a:ext cx="0" cy="0"/>
          <a:chOff x="0" y="0"/>
          <a:chExt cx="0" cy="0"/>
        </a:xfrm>
      </p:grpSpPr>
      <p:sp>
        <p:nvSpPr>
          <p:cNvPr id="83" name="Google Shape;83;p20"/>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4" name="Google Shape;84;p20"/>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6">
  <p:cSld name="SECTION_HEADER_16">
    <p:spTree>
      <p:nvGrpSpPr>
        <p:cNvPr id="85" name="Shape 85"/>
        <p:cNvGrpSpPr/>
        <p:nvPr/>
      </p:nvGrpSpPr>
      <p:grpSpPr>
        <a:xfrm>
          <a:off x="0" y="0"/>
          <a:ext cx="0" cy="0"/>
          <a:chOff x="0" y="0"/>
          <a:chExt cx="0" cy="0"/>
        </a:xfrm>
      </p:grpSpPr>
      <p:sp>
        <p:nvSpPr>
          <p:cNvPr id="86" name="Google Shape;86;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5">
  <p:cSld name="SECTION_HEADER_5">
    <p:spTree>
      <p:nvGrpSpPr>
        <p:cNvPr id="88" name="Shape 88"/>
        <p:cNvGrpSpPr/>
        <p:nvPr/>
      </p:nvGrpSpPr>
      <p:grpSpPr>
        <a:xfrm>
          <a:off x="0" y="0"/>
          <a:ext cx="0" cy="0"/>
          <a:chOff x="0" y="0"/>
          <a:chExt cx="0" cy="0"/>
        </a:xfrm>
      </p:grpSpPr>
      <p:sp>
        <p:nvSpPr>
          <p:cNvPr id="89" name="Google Shape;89;p22"/>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6">
  <p:cSld name="SECTION_HEADER_6">
    <p:spTree>
      <p:nvGrpSpPr>
        <p:cNvPr id="91" name="Shape 91"/>
        <p:cNvGrpSpPr/>
        <p:nvPr/>
      </p:nvGrpSpPr>
      <p:grpSpPr>
        <a:xfrm>
          <a:off x="0" y="0"/>
          <a:ext cx="0" cy="0"/>
          <a:chOff x="0" y="0"/>
          <a:chExt cx="0" cy="0"/>
        </a:xfrm>
      </p:grpSpPr>
      <p:sp>
        <p:nvSpPr>
          <p:cNvPr id="92" name="Google Shape;92;p23"/>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8">
  <p:cSld name="SECTION_HEADER_8">
    <p:spTree>
      <p:nvGrpSpPr>
        <p:cNvPr id="94" name="Shape 94"/>
        <p:cNvGrpSpPr/>
        <p:nvPr/>
      </p:nvGrpSpPr>
      <p:grpSpPr>
        <a:xfrm>
          <a:off x="0" y="0"/>
          <a:ext cx="0" cy="0"/>
          <a:chOff x="0" y="0"/>
          <a:chExt cx="0" cy="0"/>
        </a:xfrm>
      </p:grpSpPr>
      <p:sp>
        <p:nvSpPr>
          <p:cNvPr id="95" name="Google Shape;95;p24"/>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6" name="Google Shape;96;p24"/>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0">
  <p:cSld name="SECTION_HEADER_10">
    <p:spTree>
      <p:nvGrpSpPr>
        <p:cNvPr id="97" name="Shape 97"/>
        <p:cNvGrpSpPr/>
        <p:nvPr/>
      </p:nvGrpSpPr>
      <p:grpSpPr>
        <a:xfrm>
          <a:off x="0" y="0"/>
          <a:ext cx="0" cy="0"/>
          <a:chOff x="0" y="0"/>
          <a:chExt cx="0" cy="0"/>
        </a:xfrm>
      </p:grpSpPr>
      <p:sp>
        <p:nvSpPr>
          <p:cNvPr id="98" name="Google Shape;98;p25"/>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9" name="Google Shape;99;p25"/>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1">
  <p:cSld name="SECTION_HEADER_11">
    <p:spTree>
      <p:nvGrpSpPr>
        <p:cNvPr id="100" name="Shape 100"/>
        <p:cNvGrpSpPr/>
        <p:nvPr/>
      </p:nvGrpSpPr>
      <p:grpSpPr>
        <a:xfrm>
          <a:off x="0" y="0"/>
          <a:ext cx="0" cy="0"/>
          <a:chOff x="0" y="0"/>
          <a:chExt cx="0" cy="0"/>
        </a:xfrm>
      </p:grpSpPr>
      <p:sp>
        <p:nvSpPr>
          <p:cNvPr id="101" name="Google Shape;101;p26"/>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2">
  <p:cSld name="SECTION_HEADER_12">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1_Title and Content">
    <p:spTree>
      <p:nvGrpSpPr>
        <p:cNvPr id="106" name="Shape 106"/>
        <p:cNvGrpSpPr/>
        <p:nvPr/>
      </p:nvGrpSpPr>
      <p:grpSpPr>
        <a:xfrm>
          <a:off x="0" y="0"/>
          <a:ext cx="0" cy="0"/>
          <a:chOff x="0" y="0"/>
          <a:chExt cx="0" cy="0"/>
        </a:xfrm>
      </p:grpSpPr>
      <p:sp>
        <p:nvSpPr>
          <p:cNvPr id="107" name="Google Shape;107;p28"/>
          <p:cNvSpPr txBox="1"/>
          <p:nvPr>
            <p:ph type="title"/>
          </p:nvPr>
        </p:nvSpPr>
        <p:spPr>
          <a:xfrm>
            <a:off x="628650" y="273844"/>
            <a:ext cx="7886700" cy="9942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chemeClr val="dk1"/>
              </a:buClr>
              <a:buSzPts val="1100"/>
              <a:buFont typeface="Calibri"/>
              <a:buNone/>
              <a:defRPr/>
            </a:lvl1pPr>
            <a:lvl2pPr lvl="1" rtl="0" algn="l">
              <a:lnSpc>
                <a:spcPct val="100000"/>
              </a:lnSpc>
              <a:spcBef>
                <a:spcPts val="0"/>
              </a:spcBef>
              <a:spcAft>
                <a:spcPts val="0"/>
              </a:spcAft>
              <a:buSzPts val="800"/>
              <a:buNone/>
              <a:defRPr/>
            </a:lvl2pPr>
            <a:lvl3pPr lvl="2" rtl="0" algn="l">
              <a:lnSpc>
                <a:spcPct val="100000"/>
              </a:lnSpc>
              <a:spcBef>
                <a:spcPts val="0"/>
              </a:spcBef>
              <a:spcAft>
                <a:spcPts val="0"/>
              </a:spcAft>
              <a:buSzPts val="8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800"/>
              <a:buNone/>
              <a:defRPr/>
            </a:lvl5pPr>
            <a:lvl6pPr lvl="5" rtl="0" algn="l">
              <a:lnSpc>
                <a:spcPct val="100000"/>
              </a:lnSpc>
              <a:spcBef>
                <a:spcPts val="0"/>
              </a:spcBef>
              <a:spcAft>
                <a:spcPts val="0"/>
              </a:spcAft>
              <a:buSzPts val="800"/>
              <a:buNone/>
              <a:defRPr/>
            </a:lvl6pPr>
            <a:lvl7pPr lvl="6" rtl="0" algn="l">
              <a:lnSpc>
                <a:spcPct val="100000"/>
              </a:lnSpc>
              <a:spcBef>
                <a:spcPts val="0"/>
              </a:spcBef>
              <a:spcAft>
                <a:spcPts val="0"/>
              </a:spcAft>
              <a:buSzPts val="800"/>
              <a:buNone/>
              <a:defRPr/>
            </a:lvl7pPr>
            <a:lvl8pPr lvl="7" rtl="0" algn="l">
              <a:lnSpc>
                <a:spcPct val="100000"/>
              </a:lnSpc>
              <a:spcBef>
                <a:spcPts val="0"/>
              </a:spcBef>
              <a:spcAft>
                <a:spcPts val="0"/>
              </a:spcAft>
              <a:buSzPts val="800"/>
              <a:buNone/>
              <a:defRPr/>
            </a:lvl8pPr>
            <a:lvl9pPr lvl="8" rtl="0" algn="l">
              <a:lnSpc>
                <a:spcPct val="100000"/>
              </a:lnSpc>
              <a:spcBef>
                <a:spcPts val="0"/>
              </a:spcBef>
              <a:spcAft>
                <a:spcPts val="0"/>
              </a:spcAft>
              <a:buSzPts val="800"/>
              <a:buNone/>
              <a:defRPr/>
            </a:lvl9pPr>
          </a:lstStyle>
          <a:p/>
        </p:txBody>
      </p:sp>
      <p:sp>
        <p:nvSpPr>
          <p:cNvPr id="108" name="Google Shape;108;p28"/>
          <p:cNvSpPr txBox="1"/>
          <p:nvPr>
            <p:ph idx="1" type="body"/>
          </p:nvPr>
        </p:nvSpPr>
        <p:spPr>
          <a:xfrm>
            <a:off x="628650" y="1369219"/>
            <a:ext cx="7886700" cy="3263400"/>
          </a:xfrm>
          <a:prstGeom prst="rect">
            <a:avLst/>
          </a:prstGeom>
          <a:noFill/>
          <a:ln>
            <a:noFill/>
          </a:ln>
        </p:spPr>
        <p:txBody>
          <a:bodyPr anchorCtr="0" anchor="t" bIns="25700" lIns="51425" spcFirstLastPara="1" rIns="51425" wrap="square" tIns="25700">
            <a:normAutofit/>
          </a:bodyPr>
          <a:lstStyle>
            <a:lvl1pPr indent="-298450" lvl="0" marL="457200" rtl="0" algn="l">
              <a:lnSpc>
                <a:spcPct val="90000"/>
              </a:lnSpc>
              <a:spcBef>
                <a:spcPts val="800"/>
              </a:spcBef>
              <a:spcAft>
                <a:spcPts val="0"/>
              </a:spcAft>
              <a:buClr>
                <a:schemeClr val="dk1"/>
              </a:buClr>
              <a:buSzPts val="1100"/>
              <a:buChar char="•"/>
              <a:defRPr/>
            </a:lvl1pPr>
            <a:lvl2pPr indent="-298450" lvl="1" marL="914400" rtl="0" algn="l">
              <a:lnSpc>
                <a:spcPct val="90000"/>
              </a:lnSpc>
              <a:spcBef>
                <a:spcPts val="400"/>
              </a:spcBef>
              <a:spcAft>
                <a:spcPts val="0"/>
              </a:spcAft>
              <a:buClr>
                <a:schemeClr val="dk1"/>
              </a:buClr>
              <a:buSzPts val="1100"/>
              <a:buChar char="•"/>
              <a:defRPr/>
            </a:lvl2pPr>
            <a:lvl3pPr indent="-298450" lvl="2" marL="1371600" rtl="0" algn="l">
              <a:lnSpc>
                <a:spcPct val="90000"/>
              </a:lnSpc>
              <a:spcBef>
                <a:spcPts val="400"/>
              </a:spcBef>
              <a:spcAft>
                <a:spcPts val="0"/>
              </a:spcAft>
              <a:buClr>
                <a:schemeClr val="dk1"/>
              </a:buClr>
              <a:buSzPts val="1100"/>
              <a:buChar char="•"/>
              <a:defRPr/>
            </a:lvl3pPr>
            <a:lvl4pPr indent="-298450" lvl="3" marL="1828800" rtl="0" algn="l">
              <a:lnSpc>
                <a:spcPct val="90000"/>
              </a:lnSpc>
              <a:spcBef>
                <a:spcPts val="400"/>
              </a:spcBef>
              <a:spcAft>
                <a:spcPts val="0"/>
              </a:spcAft>
              <a:buClr>
                <a:schemeClr val="dk1"/>
              </a:buClr>
              <a:buSzPts val="1100"/>
              <a:buChar char="•"/>
              <a:defRPr/>
            </a:lvl4pPr>
            <a:lvl5pPr indent="-298450" lvl="4" marL="2286000" rtl="0" algn="l">
              <a:lnSpc>
                <a:spcPct val="90000"/>
              </a:lnSpc>
              <a:spcBef>
                <a:spcPts val="400"/>
              </a:spcBef>
              <a:spcAft>
                <a:spcPts val="0"/>
              </a:spcAft>
              <a:buClr>
                <a:schemeClr val="dk1"/>
              </a:buClr>
              <a:buSzPts val="1100"/>
              <a:buChar char="•"/>
              <a:defRPr/>
            </a:lvl5pPr>
            <a:lvl6pPr indent="-298450" lvl="5" marL="2743200" rtl="0" algn="l">
              <a:lnSpc>
                <a:spcPct val="90000"/>
              </a:lnSpc>
              <a:spcBef>
                <a:spcPts val="400"/>
              </a:spcBef>
              <a:spcAft>
                <a:spcPts val="0"/>
              </a:spcAft>
              <a:buClr>
                <a:schemeClr val="dk1"/>
              </a:buClr>
              <a:buSzPts val="1100"/>
              <a:buChar char="•"/>
              <a:defRPr/>
            </a:lvl6pPr>
            <a:lvl7pPr indent="-298450" lvl="6" marL="3200400" rtl="0" algn="l">
              <a:lnSpc>
                <a:spcPct val="90000"/>
              </a:lnSpc>
              <a:spcBef>
                <a:spcPts val="400"/>
              </a:spcBef>
              <a:spcAft>
                <a:spcPts val="0"/>
              </a:spcAft>
              <a:buClr>
                <a:schemeClr val="dk1"/>
              </a:buClr>
              <a:buSzPts val="1100"/>
              <a:buChar char="•"/>
              <a:defRPr/>
            </a:lvl7pPr>
            <a:lvl8pPr indent="-298450" lvl="7" marL="3657600" rtl="0" algn="l">
              <a:lnSpc>
                <a:spcPct val="90000"/>
              </a:lnSpc>
              <a:spcBef>
                <a:spcPts val="400"/>
              </a:spcBef>
              <a:spcAft>
                <a:spcPts val="0"/>
              </a:spcAft>
              <a:buClr>
                <a:schemeClr val="dk1"/>
              </a:buClr>
              <a:buSzPts val="1100"/>
              <a:buChar char="•"/>
              <a:defRPr/>
            </a:lvl8pPr>
            <a:lvl9pPr indent="-298450" lvl="8" marL="4114800" rtl="0" algn="l">
              <a:lnSpc>
                <a:spcPct val="90000"/>
              </a:lnSpc>
              <a:spcBef>
                <a:spcPts val="400"/>
              </a:spcBef>
              <a:spcAft>
                <a:spcPts val="0"/>
              </a:spcAft>
              <a:buClr>
                <a:schemeClr val="dk1"/>
              </a:buClr>
              <a:buSzPts val="1100"/>
              <a:buChar char="•"/>
              <a:defRPr/>
            </a:lvl9pPr>
          </a:lstStyle>
          <a:p/>
        </p:txBody>
      </p:sp>
      <p:sp>
        <p:nvSpPr>
          <p:cNvPr id="109" name="Google Shape;109;p28"/>
          <p:cNvSpPr txBox="1"/>
          <p:nvPr>
            <p:ph idx="10" type="dt"/>
          </p:nvPr>
        </p:nvSpPr>
        <p:spPr>
          <a:xfrm>
            <a:off x="628650" y="4767263"/>
            <a:ext cx="2057400" cy="273900"/>
          </a:xfrm>
          <a:prstGeom prst="rect">
            <a:avLst/>
          </a:prstGeom>
          <a:noFill/>
          <a:ln>
            <a:noFill/>
          </a:ln>
        </p:spPr>
        <p:txBody>
          <a:bodyPr anchorCtr="0" anchor="ctr" bIns="25700" lIns="51425" spcFirstLastPara="1" rIns="51425" wrap="square" tIns="25700">
            <a:noAutofit/>
          </a:bodyPr>
          <a:lstStyle>
            <a:lvl1pPr lvl="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9pPr>
          </a:lstStyle>
          <a:p/>
        </p:txBody>
      </p:sp>
      <p:sp>
        <p:nvSpPr>
          <p:cNvPr id="110" name="Google Shape;110;p28"/>
          <p:cNvSpPr txBox="1"/>
          <p:nvPr>
            <p:ph idx="11" type="ftr"/>
          </p:nvPr>
        </p:nvSpPr>
        <p:spPr>
          <a:xfrm>
            <a:off x="3028950" y="4767263"/>
            <a:ext cx="3086100" cy="273900"/>
          </a:xfrm>
          <a:prstGeom prst="rect">
            <a:avLst/>
          </a:prstGeom>
          <a:noFill/>
          <a:ln>
            <a:noFill/>
          </a:ln>
        </p:spPr>
        <p:txBody>
          <a:bodyPr anchorCtr="0" anchor="ctr" bIns="25700" lIns="51425" spcFirstLastPara="1" rIns="51425" wrap="square" tIns="25700">
            <a:noAutofit/>
          </a:bodyPr>
          <a:lstStyle>
            <a:lvl1pPr lvl="0" marR="0" rtl="0" algn="ctr">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9pPr>
          </a:lstStyle>
          <a:p/>
        </p:txBody>
      </p:sp>
      <p:sp>
        <p:nvSpPr>
          <p:cNvPr id="111" name="Google Shape;111;p28"/>
          <p:cNvSpPr txBox="1"/>
          <p:nvPr>
            <p:ph idx="12" type="sldNum"/>
          </p:nvPr>
        </p:nvSpPr>
        <p:spPr>
          <a:xfrm>
            <a:off x="6457950" y="4767263"/>
            <a:ext cx="2057400" cy="273900"/>
          </a:xfrm>
          <a:prstGeom prst="rect">
            <a:avLst/>
          </a:prstGeom>
          <a:noFill/>
          <a:ln>
            <a:noFill/>
          </a:ln>
        </p:spPr>
        <p:txBody>
          <a:bodyPr anchorCtr="0" anchor="ctr" bIns="25700" lIns="51425" spcFirstLastPara="1" rIns="51425" wrap="square" tIns="25700">
            <a:noAutofit/>
          </a:bodyPr>
          <a:lstStyle>
            <a:lvl1pPr indent="0" lvl="0"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7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112" name="Shape 112"/>
        <p:cNvGrpSpPr/>
        <p:nvPr/>
      </p:nvGrpSpPr>
      <p:grpSpPr>
        <a:xfrm>
          <a:off x="0" y="0"/>
          <a:ext cx="0" cy="0"/>
          <a:chOff x="0" y="0"/>
          <a:chExt cx="0" cy="0"/>
        </a:xfrm>
      </p:grpSpPr>
      <p:sp>
        <p:nvSpPr>
          <p:cNvPr id="113" name="Google Shape;113;p29"/>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4" name="Google Shape;114;p29"/>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9">
  <p:cSld name="SECTION_HEADER_9">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5.jp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41.png"/><Relationship Id="rId5" Type="http://schemas.openxmlformats.org/officeDocument/2006/relationships/image" Target="../media/image3.png"/><Relationship Id="rId6" Type="http://schemas.openxmlformats.org/officeDocument/2006/relationships/image" Target="../media/image35.png"/><Relationship Id="rId7" Type="http://schemas.openxmlformats.org/officeDocument/2006/relationships/image" Target="../media/image44.png"/><Relationship Id="rId8"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3.png"/><Relationship Id="rId5" Type="http://schemas.openxmlformats.org/officeDocument/2006/relationships/image" Target="../media/image39.png"/><Relationship Id="rId6" Type="http://schemas.openxmlformats.org/officeDocument/2006/relationships/image" Target="../media/image36.png"/><Relationship Id="rId7"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5.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48.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77.png"/><Relationship Id="rId5" Type="http://schemas.openxmlformats.org/officeDocument/2006/relationships/image" Target="../media/image33.png"/><Relationship Id="rId6" Type="http://schemas.openxmlformats.org/officeDocument/2006/relationships/image" Target="../media/image3.png"/><Relationship Id="rId7"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genderedinnovations.stanford.edu/index.html" TargetMode="External"/><Relationship Id="rId4" Type="http://schemas.openxmlformats.org/officeDocument/2006/relationships/hyperlink" Target="https://ec.europa.eu/info/research-and-innovation/strategy/strategy-2020-2024/democracy-and-rights/gender-equality-research-and-innovation_en" TargetMode="External"/><Relationship Id="rId9" Type="http://schemas.openxmlformats.org/officeDocument/2006/relationships/image" Target="../media/image3.png"/><Relationship Id="rId5" Type="http://schemas.openxmlformats.org/officeDocument/2006/relationships/hyperlink" Target="https://www.editorialuc.es/libro/que-es-la-dimension-de-genero-en-el-ambito-de-la-investigacion-casos-de-estudio-en-la-0" TargetMode="External"/><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87.png"/><Relationship Id="rId4" Type="http://schemas.openxmlformats.org/officeDocument/2006/relationships/image" Target="../media/image61.png"/><Relationship Id="rId5"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71.png"/><Relationship Id="rId5"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hyperlink" Target="https://genderaveda.cz/wp-content/uploads/2017/10/gender-research-a-how-to-guide.pdf" TargetMode="External"/><Relationship Id="rId5" Type="http://schemas.openxmlformats.org/officeDocument/2006/relationships/image" Target="../media/image86.png"/><Relationship Id="rId6" Type="http://schemas.openxmlformats.org/officeDocument/2006/relationships/image" Target="../media/image61.png"/><Relationship Id="rId7"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0.jpg"/><Relationship Id="rId6" Type="http://schemas.openxmlformats.org/officeDocument/2006/relationships/image" Target="../media/image4.png"/><Relationship Id="rId7"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61.png"/><Relationship Id="rId5" Type="http://schemas.openxmlformats.org/officeDocument/2006/relationships/image" Target="../media/image1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81.jp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0" Type="http://schemas.openxmlformats.org/officeDocument/2006/relationships/image" Target="../media/image89.png"/><Relationship Id="rId21" Type="http://schemas.openxmlformats.org/officeDocument/2006/relationships/image" Target="../media/image97.jpg"/><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78.jpg"/><Relationship Id="rId4" Type="http://schemas.openxmlformats.org/officeDocument/2006/relationships/image" Target="../media/image96.png"/><Relationship Id="rId9" Type="http://schemas.openxmlformats.org/officeDocument/2006/relationships/image" Target="../media/image85.png"/><Relationship Id="rId5" Type="http://schemas.openxmlformats.org/officeDocument/2006/relationships/image" Target="../media/image84.png"/><Relationship Id="rId6" Type="http://schemas.openxmlformats.org/officeDocument/2006/relationships/image" Target="../media/image95.png"/><Relationship Id="rId7" Type="http://schemas.openxmlformats.org/officeDocument/2006/relationships/image" Target="../media/image90.jpg"/><Relationship Id="rId8" Type="http://schemas.openxmlformats.org/officeDocument/2006/relationships/image" Target="../media/image92.png"/><Relationship Id="rId11" Type="http://schemas.openxmlformats.org/officeDocument/2006/relationships/image" Target="../media/image88.jpg"/><Relationship Id="rId10" Type="http://schemas.openxmlformats.org/officeDocument/2006/relationships/image" Target="../media/image83.gif"/><Relationship Id="rId13" Type="http://schemas.openxmlformats.org/officeDocument/2006/relationships/image" Target="../media/image91.png"/><Relationship Id="rId12" Type="http://schemas.openxmlformats.org/officeDocument/2006/relationships/image" Target="../media/image93.jpg"/><Relationship Id="rId15" Type="http://schemas.openxmlformats.org/officeDocument/2006/relationships/image" Target="../media/image103.jpg"/><Relationship Id="rId14" Type="http://schemas.openxmlformats.org/officeDocument/2006/relationships/image" Target="../media/image3.png"/><Relationship Id="rId17" Type="http://schemas.openxmlformats.org/officeDocument/2006/relationships/image" Target="../media/image124.jpg"/><Relationship Id="rId16" Type="http://schemas.openxmlformats.org/officeDocument/2006/relationships/image" Target="../media/image104.png"/><Relationship Id="rId19" Type="http://schemas.openxmlformats.org/officeDocument/2006/relationships/image" Target="../media/image98.png"/><Relationship Id="rId18" Type="http://schemas.openxmlformats.org/officeDocument/2006/relationships/image" Target="../media/image94.jpg"/></Relationships>
</file>

<file path=ppt/slides/_rels/slide44.xml.rels><?xml version="1.0" encoding="UTF-8" standalone="yes"?><Relationships xmlns="http://schemas.openxmlformats.org/package/2006/relationships"><Relationship Id="rId20" Type="http://schemas.openxmlformats.org/officeDocument/2006/relationships/image" Target="../media/image120.jpg"/><Relationship Id="rId21"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3.png"/><Relationship Id="rId4" Type="http://schemas.openxmlformats.org/officeDocument/2006/relationships/image" Target="../media/image152.png"/><Relationship Id="rId9" Type="http://schemas.openxmlformats.org/officeDocument/2006/relationships/image" Target="../media/image106.png"/><Relationship Id="rId5" Type="http://schemas.openxmlformats.org/officeDocument/2006/relationships/image" Target="../media/image99.png"/><Relationship Id="rId6" Type="http://schemas.openxmlformats.org/officeDocument/2006/relationships/image" Target="../media/image101.png"/><Relationship Id="rId7" Type="http://schemas.openxmlformats.org/officeDocument/2006/relationships/image" Target="../media/image105.jpg"/><Relationship Id="rId8" Type="http://schemas.openxmlformats.org/officeDocument/2006/relationships/image" Target="../media/image107.png"/><Relationship Id="rId11" Type="http://schemas.openxmlformats.org/officeDocument/2006/relationships/image" Target="../media/image109.png"/><Relationship Id="rId10" Type="http://schemas.openxmlformats.org/officeDocument/2006/relationships/image" Target="../media/image114.png"/><Relationship Id="rId13" Type="http://schemas.openxmlformats.org/officeDocument/2006/relationships/image" Target="../media/image111.jpg"/><Relationship Id="rId12" Type="http://schemas.openxmlformats.org/officeDocument/2006/relationships/image" Target="../media/image112.png"/><Relationship Id="rId15" Type="http://schemas.openxmlformats.org/officeDocument/2006/relationships/image" Target="../media/image126.png"/><Relationship Id="rId14" Type="http://schemas.openxmlformats.org/officeDocument/2006/relationships/image" Target="../media/image108.png"/><Relationship Id="rId17" Type="http://schemas.openxmlformats.org/officeDocument/2006/relationships/image" Target="../media/image140.jpg"/><Relationship Id="rId16" Type="http://schemas.openxmlformats.org/officeDocument/2006/relationships/image" Target="../media/image118.png"/><Relationship Id="rId19" Type="http://schemas.openxmlformats.org/officeDocument/2006/relationships/image" Target="../media/image119.jpg"/><Relationship Id="rId18"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4.jpg"/><Relationship Id="rId4" Type="http://schemas.openxmlformats.org/officeDocument/2006/relationships/image" Target="../media/image3.png"/><Relationship Id="rId5" Type="http://schemas.openxmlformats.org/officeDocument/2006/relationships/image" Target="../media/image8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89.png"/><Relationship Id="rId5" Type="http://schemas.openxmlformats.org/officeDocument/2006/relationships/image" Target="../media/image150.png"/><Relationship Id="rId6" Type="http://schemas.openxmlformats.org/officeDocument/2006/relationships/image" Target="../media/image1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89.png"/><Relationship Id="rId5" Type="http://schemas.openxmlformats.org/officeDocument/2006/relationships/image" Target="../media/image1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129.png"/><Relationship Id="rId5"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89.png"/><Relationship Id="rId5" Type="http://schemas.openxmlformats.org/officeDocument/2006/relationships/image" Target="../media/image1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89.png"/><Relationship Id="rId4" Type="http://schemas.openxmlformats.org/officeDocument/2006/relationships/image" Target="../media/image143.png"/><Relationship Id="rId5" Type="http://schemas.openxmlformats.org/officeDocument/2006/relationships/image" Target="../media/image127.png"/><Relationship Id="rId6" Type="http://schemas.openxmlformats.org/officeDocument/2006/relationships/image" Target="../media/image151.jpg"/><Relationship Id="rId7" Type="http://schemas.openxmlformats.org/officeDocument/2006/relationships/image" Target="../media/image132.png"/><Relationship Id="rId8" Type="http://schemas.openxmlformats.org/officeDocument/2006/relationships/image" Target="../media/image1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4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31.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89.png"/><Relationship Id="rId4" Type="http://schemas.openxmlformats.org/officeDocument/2006/relationships/image" Target="../media/image1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image" Target="../media/image1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34.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45.png"/><Relationship Id="rId4" Type="http://schemas.openxmlformats.org/officeDocument/2006/relationships/image" Target="../media/image89.png"/><Relationship Id="rId5" Type="http://schemas.openxmlformats.org/officeDocument/2006/relationships/image" Target="../media/image133.png"/><Relationship Id="rId6" Type="http://schemas.openxmlformats.org/officeDocument/2006/relationships/image" Target="../media/image1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44.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42.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61.png"/><Relationship Id="rId4" Type="http://schemas.openxmlformats.org/officeDocument/2006/relationships/image" Target="../media/image135.png"/><Relationship Id="rId5" Type="http://schemas.openxmlformats.org/officeDocument/2006/relationships/image" Target="../media/image1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4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7.jpg"/><Relationship Id="rId4" Type="http://schemas.openxmlformats.org/officeDocument/2006/relationships/image" Target="../media/image22.jpg"/><Relationship Id="rId5" Type="http://schemas.openxmlformats.org/officeDocument/2006/relationships/image" Target="../media/image9.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image" Target="../media/image9.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1"/>
          <p:cNvSpPr txBox="1"/>
          <p:nvPr/>
        </p:nvSpPr>
        <p:spPr>
          <a:xfrm>
            <a:off x="320550" y="576125"/>
            <a:ext cx="85029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u="sng"/>
              <a:t>SUGGESTED READINGS:</a:t>
            </a:r>
            <a:endParaRPr b="1" sz="1800" u="sng"/>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s" sz="1800"/>
              <a:t>BASIC DEFINITIONS (see Terms):</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lang="es" sz="1800"/>
              <a:t>https://www.bsc.es/discover-bsc/equity-diversity-inclusion/gendered-innovations</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s" sz="1800"/>
              <a:t>CASE STUDIES (examples):</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https://intersectionaldesign.com/experiences-and-services/</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nvSpPr>
        <p:spPr>
          <a:xfrm>
            <a:off x="2086513" y="4736254"/>
            <a:ext cx="6421200" cy="45360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Corbel"/>
                <a:ea typeface="Corbel"/>
                <a:cs typeface="Corbel"/>
                <a:sym typeface="Corbel"/>
              </a:rPr>
              <a:t>UN Sustainable Development Goals https://sdgs.un.org/goals</a:t>
            </a:r>
            <a:endParaRPr b="0" i="0" sz="1000" u="none" cap="none" strike="noStrike">
              <a:solidFill>
                <a:schemeClr val="dk1"/>
              </a:solidFill>
              <a:latin typeface="Corbel"/>
              <a:ea typeface="Corbel"/>
              <a:cs typeface="Corbel"/>
              <a:sym typeface="Corbel"/>
            </a:endParaRPr>
          </a:p>
        </p:txBody>
      </p:sp>
      <p:pic>
        <p:nvPicPr>
          <p:cNvPr id="221" name="Google Shape;221;p40"/>
          <p:cNvPicPr preferRelativeResize="0"/>
          <p:nvPr/>
        </p:nvPicPr>
        <p:blipFill rotWithShape="1">
          <a:blip r:embed="rId3">
            <a:alphaModFix/>
          </a:blip>
          <a:srcRect b="0" l="0" r="0" t="0"/>
          <a:stretch/>
        </p:blipFill>
        <p:spPr>
          <a:xfrm>
            <a:off x="769575" y="-395050"/>
            <a:ext cx="7228176" cy="5584900"/>
          </a:xfrm>
          <a:prstGeom prst="rect">
            <a:avLst/>
          </a:prstGeom>
          <a:noFill/>
          <a:ln>
            <a:noFill/>
          </a:ln>
        </p:spPr>
      </p:pic>
      <p:pic>
        <p:nvPicPr>
          <p:cNvPr id="222" name="Google Shape;222;p40"/>
          <p:cNvPicPr preferRelativeResize="0"/>
          <p:nvPr/>
        </p:nvPicPr>
        <p:blipFill rotWithShape="1">
          <a:blip r:embed="rId4">
            <a:alphaModFix/>
          </a:blip>
          <a:srcRect b="0" l="0" r="0" t="0"/>
          <a:stretch/>
        </p:blipFill>
        <p:spPr>
          <a:xfrm>
            <a:off x="277743" y="4598551"/>
            <a:ext cx="1309128" cy="3260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1"/>
          <p:cNvPicPr preferRelativeResize="0"/>
          <p:nvPr/>
        </p:nvPicPr>
        <p:blipFill>
          <a:blip r:embed="rId3">
            <a:alphaModFix/>
          </a:blip>
          <a:stretch>
            <a:fillRect/>
          </a:stretch>
        </p:blipFill>
        <p:spPr>
          <a:xfrm>
            <a:off x="5035000" y="1076150"/>
            <a:ext cx="3851425" cy="3673900"/>
          </a:xfrm>
          <a:prstGeom prst="rect">
            <a:avLst/>
          </a:prstGeom>
          <a:noFill/>
          <a:ln>
            <a:noFill/>
          </a:ln>
        </p:spPr>
      </p:pic>
      <p:pic>
        <p:nvPicPr>
          <p:cNvPr id="228" name="Google Shape;228;p41"/>
          <p:cNvPicPr preferRelativeResize="0"/>
          <p:nvPr/>
        </p:nvPicPr>
        <p:blipFill rotWithShape="1">
          <a:blip r:embed="rId4">
            <a:alphaModFix/>
          </a:blip>
          <a:srcRect b="0" l="0" r="0" t="43512"/>
          <a:stretch/>
        </p:blipFill>
        <p:spPr>
          <a:xfrm>
            <a:off x="126" y="824144"/>
            <a:ext cx="5060325" cy="2795737"/>
          </a:xfrm>
          <a:prstGeom prst="rect">
            <a:avLst/>
          </a:prstGeom>
          <a:noFill/>
          <a:ln>
            <a:noFill/>
          </a:ln>
        </p:spPr>
      </p:pic>
      <p:sp>
        <p:nvSpPr>
          <p:cNvPr id="229" name="Google Shape;229;p41"/>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230" name="Google Shape;230;p41"/>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231" name="Google Shape;231;p41"/>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232" name="Google Shape;232;p41"/>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15000"/>
              </a:lnSpc>
              <a:spcBef>
                <a:spcPts val="0"/>
              </a:spcBef>
              <a:spcAft>
                <a:spcPts val="0"/>
              </a:spcAft>
              <a:buSzPct val="45833"/>
              <a:buFont typeface="Montserrat"/>
              <a:buNone/>
            </a:pPr>
            <a:r>
              <a:rPr b="1" lang="es" sz="2400">
                <a:solidFill>
                  <a:schemeClr val="lt1"/>
                </a:solidFill>
                <a:latin typeface="Montserrat"/>
                <a:ea typeface="Montserrat"/>
                <a:cs typeface="Montserrat"/>
                <a:sym typeface="Montserrat"/>
              </a:rPr>
              <a:t>AI and Society: social impact and ethical aspects</a:t>
            </a:r>
            <a:endParaRPr b="1" sz="2400">
              <a:solidFill>
                <a:schemeClr val="lt1"/>
              </a:solidFill>
              <a:latin typeface="Montserrat"/>
              <a:ea typeface="Montserrat"/>
              <a:cs typeface="Montserrat"/>
              <a:sym typeface="Montserrat"/>
            </a:endParaRPr>
          </a:p>
        </p:txBody>
      </p:sp>
      <p:pic>
        <p:nvPicPr>
          <p:cNvPr id="233" name="Google Shape;233;p41"/>
          <p:cNvPicPr preferRelativeResize="0"/>
          <p:nvPr/>
        </p:nvPicPr>
        <p:blipFill>
          <a:blip r:embed="rId5">
            <a:alphaModFix/>
          </a:blip>
          <a:stretch>
            <a:fillRect/>
          </a:stretch>
        </p:blipFill>
        <p:spPr>
          <a:xfrm>
            <a:off x="424994" y="3743237"/>
            <a:ext cx="2393575" cy="1344394"/>
          </a:xfrm>
          <a:prstGeom prst="rect">
            <a:avLst/>
          </a:prstGeom>
          <a:noFill/>
          <a:ln>
            <a:noFill/>
          </a:ln>
        </p:spPr>
      </p:pic>
      <p:pic>
        <p:nvPicPr>
          <p:cNvPr id="234" name="Google Shape;234;p41"/>
          <p:cNvPicPr preferRelativeResize="0"/>
          <p:nvPr/>
        </p:nvPicPr>
        <p:blipFill>
          <a:blip r:embed="rId6">
            <a:alphaModFix/>
          </a:blip>
          <a:stretch>
            <a:fillRect/>
          </a:stretch>
        </p:blipFill>
        <p:spPr>
          <a:xfrm>
            <a:off x="2915962" y="3961584"/>
            <a:ext cx="1958326" cy="83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figure1" id="239" name="Google Shape;239;p42"/>
          <p:cNvPicPr preferRelativeResize="0"/>
          <p:nvPr/>
        </p:nvPicPr>
        <p:blipFill rotWithShape="1">
          <a:blip r:embed="rId3">
            <a:alphaModFix/>
          </a:blip>
          <a:srcRect b="0" l="0" r="0" t="0"/>
          <a:stretch/>
        </p:blipFill>
        <p:spPr>
          <a:xfrm>
            <a:off x="282526" y="193050"/>
            <a:ext cx="8693075" cy="4352900"/>
          </a:xfrm>
          <a:prstGeom prst="rect">
            <a:avLst/>
          </a:prstGeom>
          <a:noFill/>
          <a:ln>
            <a:noFill/>
          </a:ln>
        </p:spPr>
      </p:pic>
      <p:sp>
        <p:nvSpPr>
          <p:cNvPr id="240" name="Google Shape;240;p42"/>
          <p:cNvSpPr txBox="1"/>
          <p:nvPr/>
        </p:nvSpPr>
        <p:spPr>
          <a:xfrm>
            <a:off x="1428760" y="4675094"/>
            <a:ext cx="111849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Corbel"/>
                <a:ea typeface="Corbel"/>
                <a:cs typeface="Corbel"/>
                <a:sym typeface="Corbel"/>
              </a:rPr>
              <a:t>Vinuesa, R., Azizpour, H., Leite, I. </a:t>
            </a:r>
            <a:r>
              <a:rPr b="0" i="1" lang="es" sz="1200" u="none" cap="none" strike="noStrike">
                <a:solidFill>
                  <a:srgbClr val="000000"/>
                </a:solidFill>
                <a:latin typeface="Corbel"/>
                <a:ea typeface="Corbel"/>
                <a:cs typeface="Corbel"/>
                <a:sym typeface="Corbel"/>
              </a:rPr>
              <a:t>et al.</a:t>
            </a:r>
            <a:r>
              <a:rPr b="0" i="0" lang="es" sz="1200" u="none" cap="none" strike="noStrike">
                <a:solidFill>
                  <a:srgbClr val="000000"/>
                </a:solidFill>
                <a:latin typeface="Corbel"/>
                <a:ea typeface="Corbel"/>
                <a:cs typeface="Corbel"/>
                <a:sym typeface="Corbel"/>
              </a:rPr>
              <a:t> The role of artificial intelligence in achieving the Sustainable Development Goals.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Corbel"/>
                <a:ea typeface="Corbel"/>
                <a:cs typeface="Corbel"/>
                <a:sym typeface="Corbel"/>
              </a:rPr>
              <a:t> </a:t>
            </a:r>
            <a:r>
              <a:rPr b="0" i="1" lang="es" sz="1200" u="none" cap="none" strike="noStrike">
                <a:solidFill>
                  <a:srgbClr val="000000"/>
                </a:solidFill>
                <a:latin typeface="Corbel"/>
                <a:ea typeface="Corbel"/>
                <a:cs typeface="Corbel"/>
                <a:sym typeface="Corbel"/>
              </a:rPr>
              <a:t>Nature Commun</a:t>
            </a:r>
            <a:r>
              <a:rPr b="0" i="0" lang="es" sz="1200" u="none" cap="none" strike="noStrike">
                <a:solidFill>
                  <a:srgbClr val="000000"/>
                </a:solidFill>
                <a:latin typeface="Corbel"/>
                <a:ea typeface="Corbel"/>
                <a:cs typeface="Corbel"/>
                <a:sym typeface="Corbel"/>
              </a:rPr>
              <a:t> </a:t>
            </a:r>
            <a:r>
              <a:rPr b="1" i="0" lang="es" sz="1200" u="none" cap="none" strike="noStrike">
                <a:solidFill>
                  <a:srgbClr val="000000"/>
                </a:solidFill>
                <a:latin typeface="Corbel"/>
                <a:ea typeface="Corbel"/>
                <a:cs typeface="Corbel"/>
                <a:sym typeface="Corbel"/>
              </a:rPr>
              <a:t>11, </a:t>
            </a:r>
            <a:r>
              <a:rPr b="0" i="0" lang="es" sz="1200" u="none" cap="none" strike="noStrike">
                <a:solidFill>
                  <a:srgbClr val="000000"/>
                </a:solidFill>
                <a:latin typeface="Corbel"/>
                <a:ea typeface="Corbel"/>
                <a:cs typeface="Corbel"/>
                <a:sym typeface="Corbel"/>
              </a:rPr>
              <a:t>233 (2020). https://doi.org/10.1038/s41467-019-14108-y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s" sz="1200" u="none" cap="none" strike="noStrike">
                <a:solidFill>
                  <a:srgbClr val="000000"/>
                </a:solidFill>
                <a:latin typeface="Corbel"/>
                <a:ea typeface="Corbel"/>
                <a:cs typeface="Corbel"/>
                <a:sym typeface="Corbel"/>
              </a:rPr>
            </a:br>
            <a:endParaRPr b="0" i="0" sz="1200" u="none" cap="none" strike="noStrike">
              <a:solidFill>
                <a:srgbClr val="000000"/>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Figura 2" id="245" name="Google Shape;245;p43"/>
          <p:cNvPicPr preferRelativeResize="0"/>
          <p:nvPr/>
        </p:nvPicPr>
        <p:blipFill rotWithShape="1">
          <a:blip r:embed="rId3">
            <a:alphaModFix/>
          </a:blip>
          <a:srcRect b="0" l="0" r="0" t="0"/>
          <a:stretch/>
        </p:blipFill>
        <p:spPr>
          <a:xfrm>
            <a:off x="340950" y="0"/>
            <a:ext cx="7978901" cy="499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nvSpPr>
        <p:spPr>
          <a:xfrm>
            <a:off x="345910" y="4712051"/>
            <a:ext cx="111849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Corbel"/>
                <a:ea typeface="Corbel"/>
                <a:cs typeface="Corbel"/>
                <a:sym typeface="Corbel"/>
              </a:rPr>
              <a:t>Vinuesa, R., Azizpour, H., Leite, I. </a:t>
            </a:r>
            <a:r>
              <a:rPr b="0" i="1" lang="es" sz="1200" u="none" cap="none" strike="noStrike">
                <a:solidFill>
                  <a:srgbClr val="000000"/>
                </a:solidFill>
                <a:latin typeface="Corbel"/>
                <a:ea typeface="Corbel"/>
                <a:cs typeface="Corbel"/>
                <a:sym typeface="Corbel"/>
              </a:rPr>
              <a:t>et al.</a:t>
            </a:r>
            <a:r>
              <a:rPr b="0" i="0" lang="es" sz="1200" u="none" cap="none" strike="noStrike">
                <a:solidFill>
                  <a:srgbClr val="000000"/>
                </a:solidFill>
                <a:latin typeface="Corbel"/>
                <a:ea typeface="Corbel"/>
                <a:cs typeface="Corbel"/>
                <a:sym typeface="Corbel"/>
              </a:rPr>
              <a:t> The role of artificial intelligence in achieving the Sustainable Development Goals.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Corbel"/>
                <a:ea typeface="Corbel"/>
                <a:cs typeface="Corbel"/>
                <a:sym typeface="Corbel"/>
              </a:rPr>
              <a:t> </a:t>
            </a:r>
            <a:r>
              <a:rPr b="0" i="1" lang="es" sz="1200" u="none" cap="none" strike="noStrike">
                <a:solidFill>
                  <a:srgbClr val="000000"/>
                </a:solidFill>
                <a:latin typeface="Corbel"/>
                <a:ea typeface="Corbel"/>
                <a:cs typeface="Corbel"/>
                <a:sym typeface="Corbel"/>
              </a:rPr>
              <a:t>Nature Commun</a:t>
            </a:r>
            <a:r>
              <a:rPr b="0" i="0" lang="es" sz="1200" u="none" cap="none" strike="noStrike">
                <a:solidFill>
                  <a:srgbClr val="000000"/>
                </a:solidFill>
                <a:latin typeface="Corbel"/>
                <a:ea typeface="Corbel"/>
                <a:cs typeface="Corbel"/>
                <a:sym typeface="Corbel"/>
              </a:rPr>
              <a:t> </a:t>
            </a:r>
            <a:r>
              <a:rPr b="1" i="0" lang="es" sz="1200" u="none" cap="none" strike="noStrike">
                <a:solidFill>
                  <a:srgbClr val="000000"/>
                </a:solidFill>
                <a:latin typeface="Corbel"/>
                <a:ea typeface="Corbel"/>
                <a:cs typeface="Corbel"/>
                <a:sym typeface="Corbel"/>
              </a:rPr>
              <a:t>11, </a:t>
            </a:r>
            <a:r>
              <a:rPr b="0" i="0" lang="es" sz="1200" u="none" cap="none" strike="noStrike">
                <a:solidFill>
                  <a:srgbClr val="000000"/>
                </a:solidFill>
                <a:latin typeface="Corbel"/>
                <a:ea typeface="Corbel"/>
                <a:cs typeface="Corbel"/>
                <a:sym typeface="Corbel"/>
              </a:rPr>
              <a:t>233 (2020). https://doi.org/10.1038/s41467-019-14108-y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s" sz="1200" u="none" cap="none" strike="noStrike">
                <a:solidFill>
                  <a:srgbClr val="000000"/>
                </a:solidFill>
                <a:latin typeface="Corbel"/>
                <a:ea typeface="Corbel"/>
                <a:cs typeface="Corbel"/>
                <a:sym typeface="Corbel"/>
              </a:rPr>
            </a:br>
            <a:endParaRPr b="0" i="0" sz="1200" u="none" cap="none" strike="noStrike">
              <a:solidFill>
                <a:srgbClr val="000000"/>
              </a:solidFill>
              <a:latin typeface="Corbel"/>
              <a:ea typeface="Corbel"/>
              <a:cs typeface="Corbel"/>
              <a:sym typeface="Corbel"/>
            </a:endParaRPr>
          </a:p>
        </p:txBody>
      </p:sp>
      <p:sp>
        <p:nvSpPr>
          <p:cNvPr id="251" name="Google Shape;251;p44"/>
          <p:cNvSpPr txBox="1"/>
          <p:nvPr/>
        </p:nvSpPr>
        <p:spPr>
          <a:xfrm>
            <a:off x="5883600" y="712800"/>
            <a:ext cx="3184200" cy="3678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150">
                <a:solidFill>
                  <a:srgbClr val="222222"/>
                </a:solidFill>
                <a:highlight>
                  <a:srgbClr val="FFFFFF"/>
                </a:highlight>
              </a:rPr>
              <a:t>Advanced AI technology, research, and product design may require massive computational resources only available through large computing centers. These facilities have a very high energy requirement and carbon footprint. For instance, cryptocurrency applications such as Bitcoin are globally using as much electricity as some nations’ electrical demand. Some estimates suggest that the </a:t>
            </a:r>
            <a:r>
              <a:rPr b="1" lang="es" sz="1150">
                <a:solidFill>
                  <a:srgbClr val="222222"/>
                </a:solidFill>
                <a:highlight>
                  <a:srgbClr val="FFFFFF"/>
                </a:highlight>
              </a:rPr>
              <a:t>total electricity demand of information and communications technologies (ICTs) could require up to 20% of the global electricity demand by 2030, from around 1% today. </a:t>
            </a:r>
            <a:r>
              <a:rPr lang="es" sz="1150">
                <a:solidFill>
                  <a:srgbClr val="222222"/>
                </a:solidFill>
                <a:highlight>
                  <a:srgbClr val="FFFFFF"/>
                </a:highlight>
              </a:rPr>
              <a:t>Green growth of ICT technology is therefore essential. (...) </a:t>
            </a:r>
            <a:endParaRPr sz="1150">
              <a:solidFill>
                <a:srgbClr val="222222"/>
              </a:solidFill>
              <a:highlight>
                <a:srgbClr val="FFFFFF"/>
              </a:highlight>
            </a:endParaRPr>
          </a:p>
          <a:p>
            <a:pPr indent="0" lvl="0" marL="0" rtl="0" algn="l">
              <a:spcBef>
                <a:spcPts val="0"/>
              </a:spcBef>
              <a:spcAft>
                <a:spcPts val="0"/>
              </a:spcAft>
              <a:buNone/>
            </a:pPr>
            <a:r>
              <a:t/>
            </a:r>
            <a:endParaRPr sz="1150">
              <a:solidFill>
                <a:srgbClr val="222222"/>
              </a:solidFill>
              <a:highlight>
                <a:srgbClr val="FFFFFF"/>
              </a:highlight>
            </a:endParaRPr>
          </a:p>
          <a:p>
            <a:pPr indent="0" lvl="0" marL="0" rtl="0" algn="l">
              <a:spcBef>
                <a:spcPts val="0"/>
              </a:spcBef>
              <a:spcAft>
                <a:spcPts val="0"/>
              </a:spcAft>
              <a:buNone/>
            </a:pPr>
            <a:r>
              <a:rPr lang="es" sz="1150">
                <a:solidFill>
                  <a:srgbClr val="222222"/>
                </a:solidFill>
                <a:highlight>
                  <a:srgbClr val="FFFFFF"/>
                </a:highlight>
              </a:rPr>
              <a:t>In addition to more efficient and renewable-energy-based data centers, it is essential to embed human knowledge in the development of AI models. </a:t>
            </a:r>
            <a:endParaRPr sz="1200"/>
          </a:p>
        </p:txBody>
      </p:sp>
      <p:pic>
        <p:nvPicPr>
          <p:cNvPr id="252" name="Google Shape;252;p44"/>
          <p:cNvPicPr preferRelativeResize="0"/>
          <p:nvPr/>
        </p:nvPicPr>
        <p:blipFill>
          <a:blip r:embed="rId3">
            <a:alphaModFix/>
          </a:blip>
          <a:stretch>
            <a:fillRect/>
          </a:stretch>
        </p:blipFill>
        <p:spPr>
          <a:xfrm>
            <a:off x="178313" y="560400"/>
            <a:ext cx="5624732" cy="1593000"/>
          </a:xfrm>
          <a:prstGeom prst="rect">
            <a:avLst/>
          </a:prstGeom>
          <a:noFill/>
          <a:ln>
            <a:noFill/>
          </a:ln>
        </p:spPr>
      </p:pic>
      <p:pic>
        <p:nvPicPr>
          <p:cNvPr id="253" name="Google Shape;253;p44"/>
          <p:cNvPicPr preferRelativeResize="0"/>
          <p:nvPr/>
        </p:nvPicPr>
        <p:blipFill>
          <a:blip r:embed="rId4">
            <a:alphaModFix/>
          </a:blip>
          <a:stretch>
            <a:fillRect/>
          </a:stretch>
        </p:blipFill>
        <p:spPr>
          <a:xfrm>
            <a:off x="178313" y="2416248"/>
            <a:ext cx="5624739" cy="21841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Signo Menos: Imágenes, fotos de stock y vectores | Shutterstock" id="258" name="Google Shape;258;p45"/>
          <p:cNvPicPr preferRelativeResize="0"/>
          <p:nvPr/>
        </p:nvPicPr>
        <p:blipFill rotWithShape="1">
          <a:blip r:embed="rId3">
            <a:alphaModFix/>
          </a:blip>
          <a:srcRect b="0" l="0" r="0" t="0"/>
          <a:stretch/>
        </p:blipFill>
        <p:spPr>
          <a:xfrm>
            <a:off x="2066139" y="2002754"/>
            <a:ext cx="4544136" cy="2509582"/>
          </a:xfrm>
          <a:prstGeom prst="rect">
            <a:avLst/>
          </a:prstGeom>
          <a:noFill/>
          <a:ln>
            <a:noFill/>
          </a:ln>
        </p:spPr>
      </p:pic>
      <p:sp>
        <p:nvSpPr>
          <p:cNvPr id="259" name="Google Shape;259;p45"/>
          <p:cNvSpPr/>
          <p:nvPr/>
        </p:nvSpPr>
        <p:spPr>
          <a:xfrm>
            <a:off x="3526564" y="4282522"/>
            <a:ext cx="1982700" cy="375900"/>
          </a:xfrm>
          <a:prstGeom prst="rect">
            <a:avLst/>
          </a:prstGeom>
          <a:solidFill>
            <a:srgbClr val="FFFFFF"/>
          </a:solidFill>
          <a:ln cap="flat" cmpd="sng" w="107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sp>
        <p:nvSpPr>
          <p:cNvPr id="260" name="Google Shape;260;p45"/>
          <p:cNvSpPr txBox="1"/>
          <p:nvPr/>
        </p:nvSpPr>
        <p:spPr>
          <a:xfrm>
            <a:off x="6542900" y="811750"/>
            <a:ext cx="2409600" cy="250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1" lang="es" sz="2100" u="none" cap="none" strike="noStrike">
                <a:solidFill>
                  <a:srgbClr val="000000"/>
                </a:solidFill>
                <a:latin typeface="Arial"/>
                <a:ea typeface="Arial"/>
                <a:cs typeface="Arial"/>
                <a:sym typeface="Arial"/>
              </a:rPr>
              <a:t>Algorithms can </a:t>
            </a:r>
            <a:r>
              <a:rPr b="1" i="1" lang="es" sz="2100" u="none" cap="none" strike="noStrike">
                <a:solidFill>
                  <a:srgbClr val="7030A0"/>
                </a:solidFill>
                <a:latin typeface="Arial"/>
                <a:ea typeface="Arial"/>
                <a:cs typeface="Arial"/>
                <a:sym typeface="Arial"/>
              </a:rPr>
              <a:t>reduce</a:t>
            </a:r>
            <a:r>
              <a:rPr b="0" i="1" lang="es" sz="2100" u="none" cap="none" strike="noStrike">
                <a:solidFill>
                  <a:srgbClr val="000000"/>
                </a:solidFill>
                <a:latin typeface="Arial"/>
                <a:ea typeface="Arial"/>
                <a:cs typeface="Arial"/>
                <a:sym typeface="Arial"/>
              </a:rPr>
              <a:t> inequalities by integrating difference, diversity and resolving the bias. </a:t>
            </a:r>
            <a:endParaRPr b="1" i="1" sz="2100" u="none" cap="none" strike="noStrike">
              <a:solidFill>
                <a:srgbClr val="000000"/>
              </a:solidFill>
              <a:latin typeface="Arial"/>
              <a:ea typeface="Arial"/>
              <a:cs typeface="Arial"/>
              <a:sym typeface="Arial"/>
            </a:endParaRPr>
          </a:p>
        </p:txBody>
      </p:sp>
      <p:sp>
        <p:nvSpPr>
          <p:cNvPr id="261" name="Google Shape;261;p45"/>
          <p:cNvSpPr txBox="1"/>
          <p:nvPr/>
        </p:nvSpPr>
        <p:spPr>
          <a:xfrm>
            <a:off x="130050" y="1490050"/>
            <a:ext cx="2363700" cy="1150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1" lang="es" sz="2100" u="none" cap="none" strike="noStrike">
                <a:solidFill>
                  <a:srgbClr val="000000"/>
                </a:solidFill>
                <a:latin typeface="Arial"/>
                <a:ea typeface="Arial"/>
                <a:cs typeface="Arial"/>
                <a:sym typeface="Arial"/>
              </a:rPr>
              <a:t>Algorithms can </a:t>
            </a:r>
            <a:r>
              <a:rPr b="1" i="1" lang="es" sz="2100" u="none" cap="none" strike="noStrike">
                <a:solidFill>
                  <a:srgbClr val="7030A0"/>
                </a:solidFill>
                <a:latin typeface="Arial"/>
                <a:ea typeface="Arial"/>
                <a:cs typeface="Arial"/>
                <a:sym typeface="Arial"/>
              </a:rPr>
              <a:t>amplify</a:t>
            </a:r>
            <a:r>
              <a:rPr b="0" i="1" lang="es" sz="2100" u="none" cap="none" strike="noStrike">
                <a:solidFill>
                  <a:srgbClr val="000000"/>
                </a:solidFill>
                <a:latin typeface="Arial"/>
                <a:ea typeface="Arial"/>
                <a:cs typeface="Arial"/>
                <a:sym typeface="Arial"/>
              </a:rPr>
              <a:t> inequalities if we develop tools, designs and research with bias. </a:t>
            </a:r>
            <a:endParaRPr b="1" i="0" sz="1700" u="none" cap="none" strike="noStrike">
              <a:solidFill>
                <a:srgbClr val="000000"/>
              </a:solidFill>
              <a:latin typeface="Arial"/>
              <a:ea typeface="Arial"/>
              <a:cs typeface="Arial"/>
              <a:sym typeface="Arial"/>
            </a:endParaRPr>
          </a:p>
        </p:txBody>
      </p:sp>
      <p:pic>
        <p:nvPicPr>
          <p:cNvPr id="262" name="Google Shape;262;p45"/>
          <p:cNvPicPr preferRelativeResize="0"/>
          <p:nvPr/>
        </p:nvPicPr>
        <p:blipFill rotWithShape="1">
          <a:blip r:embed="rId4">
            <a:alphaModFix/>
          </a:blip>
          <a:srcRect b="0" l="0" r="0" t="0"/>
          <a:stretch/>
        </p:blipFill>
        <p:spPr>
          <a:xfrm>
            <a:off x="277743" y="4598551"/>
            <a:ext cx="1309128" cy="3260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6"/>
          <p:cNvPicPr preferRelativeResize="0"/>
          <p:nvPr/>
        </p:nvPicPr>
        <p:blipFill rotWithShape="1">
          <a:blip r:embed="rId3">
            <a:alphaModFix/>
          </a:blip>
          <a:srcRect b="13732" l="21957" r="25056" t="32498"/>
          <a:stretch/>
        </p:blipFill>
        <p:spPr>
          <a:xfrm>
            <a:off x="77925" y="165625"/>
            <a:ext cx="8874475" cy="4907210"/>
          </a:xfrm>
          <a:prstGeom prst="rect">
            <a:avLst/>
          </a:prstGeom>
          <a:noFill/>
          <a:ln>
            <a:noFill/>
          </a:ln>
        </p:spPr>
      </p:pic>
      <p:pic>
        <p:nvPicPr>
          <p:cNvPr descr="https://ethicalos.org/wp-content/uploads/2018/07/ethicalos_header.jpg" id="268" name="Google Shape;268;p46"/>
          <p:cNvPicPr preferRelativeResize="0"/>
          <p:nvPr/>
        </p:nvPicPr>
        <p:blipFill rotWithShape="1">
          <a:blip r:embed="rId4">
            <a:alphaModFix/>
          </a:blip>
          <a:srcRect b="0" l="5145" r="52184" t="0"/>
          <a:stretch/>
        </p:blipFill>
        <p:spPr>
          <a:xfrm>
            <a:off x="8329150" y="4507825"/>
            <a:ext cx="564800" cy="564999"/>
          </a:xfrm>
          <a:prstGeom prst="rect">
            <a:avLst/>
          </a:prstGeom>
          <a:noFill/>
          <a:ln>
            <a:noFill/>
          </a:ln>
        </p:spPr>
      </p:pic>
      <p:pic>
        <p:nvPicPr>
          <p:cNvPr id="269" name="Google Shape;269;p46"/>
          <p:cNvPicPr preferRelativeResize="0"/>
          <p:nvPr/>
        </p:nvPicPr>
        <p:blipFill rotWithShape="1">
          <a:blip r:embed="rId5">
            <a:alphaModFix/>
          </a:blip>
          <a:srcRect b="0" l="0" r="0" t="0"/>
          <a:stretch/>
        </p:blipFill>
        <p:spPr>
          <a:xfrm>
            <a:off x="277743" y="4598551"/>
            <a:ext cx="1309128" cy="3260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p:nvPr/>
        </p:nvSpPr>
        <p:spPr>
          <a:xfrm>
            <a:off x="232725" y="357201"/>
            <a:ext cx="2536800" cy="630000"/>
          </a:xfrm>
          <a:prstGeom prst="roundRect">
            <a:avLst>
              <a:gd fmla="val 50000" name="adj"/>
            </a:avLst>
          </a:prstGeom>
          <a:solidFill>
            <a:srgbClr val="4A66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i="0" lang="es" sz="1900" u="none" cap="none" strike="noStrike">
                <a:solidFill>
                  <a:srgbClr val="FFFFFF"/>
                </a:solidFill>
                <a:latin typeface="Montserrat"/>
                <a:ea typeface="Montserrat"/>
                <a:cs typeface="Montserrat"/>
                <a:sym typeface="Montserrat"/>
              </a:rPr>
              <a:t>Social Bias </a:t>
            </a:r>
            <a:endParaRPr b="0" i="0" sz="900" u="none" cap="none" strike="noStrike">
              <a:solidFill>
                <a:srgbClr val="000000"/>
              </a:solidFill>
              <a:latin typeface="Arial"/>
              <a:ea typeface="Arial"/>
              <a:cs typeface="Arial"/>
              <a:sym typeface="Arial"/>
            </a:endParaRPr>
          </a:p>
        </p:txBody>
      </p:sp>
      <p:sp>
        <p:nvSpPr>
          <p:cNvPr id="275" name="Google Shape;275;p47"/>
          <p:cNvSpPr/>
          <p:nvPr/>
        </p:nvSpPr>
        <p:spPr>
          <a:xfrm>
            <a:off x="3297745" y="357201"/>
            <a:ext cx="2356200" cy="630000"/>
          </a:xfrm>
          <a:prstGeom prst="roundRect">
            <a:avLst>
              <a:gd fmla="val 50000" name="adj"/>
            </a:avLst>
          </a:prstGeom>
          <a:solidFill>
            <a:srgbClr val="4A66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1" i="0" lang="es" sz="1700" u="none" cap="none" strike="noStrike">
                <a:solidFill>
                  <a:srgbClr val="FFFFFF"/>
                </a:solidFill>
                <a:latin typeface="Montserrat"/>
                <a:ea typeface="Montserrat"/>
                <a:cs typeface="Montserrat"/>
                <a:sym typeface="Montserrat"/>
              </a:rPr>
              <a:t>Statistic Bias </a:t>
            </a:r>
            <a:endParaRPr b="0" i="0" sz="700" u="none" cap="none" strike="noStrike">
              <a:solidFill>
                <a:srgbClr val="000000"/>
              </a:solidFill>
              <a:latin typeface="Arial"/>
              <a:ea typeface="Arial"/>
              <a:cs typeface="Arial"/>
              <a:sym typeface="Arial"/>
            </a:endParaRPr>
          </a:p>
        </p:txBody>
      </p:sp>
      <p:sp>
        <p:nvSpPr>
          <p:cNvPr id="276" name="Google Shape;276;p47"/>
          <p:cNvSpPr/>
          <p:nvPr/>
        </p:nvSpPr>
        <p:spPr>
          <a:xfrm>
            <a:off x="6166864" y="357200"/>
            <a:ext cx="2356200" cy="630000"/>
          </a:xfrm>
          <a:prstGeom prst="roundRect">
            <a:avLst>
              <a:gd fmla="val 50000" name="adj"/>
            </a:avLst>
          </a:prstGeom>
          <a:solidFill>
            <a:srgbClr val="4A66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1" i="0" lang="es" sz="1700" u="none" cap="none" strike="noStrike">
                <a:solidFill>
                  <a:srgbClr val="FFFFFF"/>
                </a:solidFill>
                <a:latin typeface="Montserrat"/>
                <a:ea typeface="Montserrat"/>
                <a:cs typeface="Montserrat"/>
                <a:sym typeface="Montserrat"/>
              </a:rPr>
              <a:t>Cognitive Bias </a:t>
            </a:r>
            <a:endParaRPr b="0" i="0" sz="700" u="none" cap="none" strike="noStrike">
              <a:solidFill>
                <a:srgbClr val="000000"/>
              </a:solidFill>
              <a:latin typeface="Arial"/>
              <a:ea typeface="Arial"/>
              <a:cs typeface="Arial"/>
              <a:sym typeface="Arial"/>
            </a:endParaRPr>
          </a:p>
        </p:txBody>
      </p:sp>
      <p:sp>
        <p:nvSpPr>
          <p:cNvPr id="277" name="Google Shape;277;p47"/>
          <p:cNvSpPr txBox="1"/>
          <p:nvPr/>
        </p:nvSpPr>
        <p:spPr>
          <a:xfrm>
            <a:off x="618183" y="1179190"/>
            <a:ext cx="2151000" cy="3755700"/>
          </a:xfrm>
          <a:prstGeom prst="rect">
            <a:avLst/>
          </a:prstGeom>
          <a:noFill/>
          <a:ln>
            <a:noFill/>
          </a:ln>
        </p:spPr>
        <p:txBody>
          <a:bodyPr anchorCtr="0" anchor="t" bIns="45700" lIns="91425" spcFirstLastPara="1" rIns="91425" wrap="square" tIns="45700">
            <a:spAutoFit/>
          </a:bodyPr>
          <a:lstStyle/>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Sex / Gender </a:t>
            </a:r>
            <a:endParaRPr b="0" i="0" sz="1100" u="none" cap="none" strike="noStrike">
              <a:solidFill>
                <a:srgbClr val="000000"/>
              </a:solidFill>
              <a:latin typeface="Arial"/>
              <a:ea typeface="Arial"/>
              <a:cs typeface="Arial"/>
              <a:sym typeface="Arial"/>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Racial /Ethnicity</a:t>
            </a:r>
            <a:endParaRPr b="0" i="0" sz="1700" u="none" cap="none" strike="noStrike">
              <a:solidFill>
                <a:srgbClr val="000000"/>
              </a:solidFill>
              <a:latin typeface="Montserrat"/>
              <a:ea typeface="Montserrat"/>
              <a:cs typeface="Montserrat"/>
              <a:sym typeface="Montserrat"/>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Age </a:t>
            </a:r>
            <a:endParaRPr b="0" i="0" sz="1100" u="none" cap="none" strike="noStrike">
              <a:solidFill>
                <a:srgbClr val="000000"/>
              </a:solidFill>
              <a:latin typeface="Arial"/>
              <a:ea typeface="Arial"/>
              <a:cs typeface="Arial"/>
              <a:sym typeface="Arial"/>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Religious </a:t>
            </a:r>
            <a:endParaRPr b="0" i="0" sz="1100" u="none" cap="none" strike="noStrike">
              <a:solidFill>
                <a:srgbClr val="000000"/>
              </a:solidFill>
              <a:latin typeface="Arial"/>
              <a:ea typeface="Arial"/>
              <a:cs typeface="Arial"/>
              <a:sym typeface="Arial"/>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Cultural</a:t>
            </a:r>
            <a:endParaRPr b="0" i="0" sz="1100" u="none" cap="none" strike="noStrike">
              <a:solidFill>
                <a:srgbClr val="000000"/>
              </a:solidFill>
              <a:latin typeface="Arial"/>
              <a:ea typeface="Arial"/>
              <a:cs typeface="Arial"/>
              <a:sym typeface="Arial"/>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Lingüístic </a:t>
            </a:r>
            <a:endParaRPr b="0" i="0" sz="1100" u="none" cap="none" strike="noStrike">
              <a:solidFill>
                <a:srgbClr val="000000"/>
              </a:solidFill>
              <a:latin typeface="Arial"/>
              <a:ea typeface="Arial"/>
              <a:cs typeface="Arial"/>
              <a:sym typeface="Arial"/>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Geographic </a:t>
            </a:r>
            <a:endParaRPr b="0" i="0" sz="1100" u="none" cap="none" strike="noStrike">
              <a:solidFill>
                <a:srgbClr val="000000"/>
              </a:solidFill>
              <a:latin typeface="Arial"/>
              <a:ea typeface="Arial"/>
              <a:cs typeface="Arial"/>
              <a:sym typeface="Arial"/>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Political</a:t>
            </a:r>
            <a:endParaRPr b="0" i="0" sz="1100" u="none" cap="none" strike="noStrike">
              <a:solidFill>
                <a:srgbClr val="000000"/>
              </a:solidFill>
              <a:latin typeface="Arial"/>
              <a:ea typeface="Arial"/>
              <a:cs typeface="Arial"/>
              <a:sym typeface="Arial"/>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Educational </a:t>
            </a:r>
            <a:endParaRPr b="0" i="0" sz="1100" u="none" cap="none" strike="noStrike">
              <a:solidFill>
                <a:srgbClr val="000000"/>
              </a:solidFill>
              <a:latin typeface="Arial"/>
              <a:ea typeface="Arial"/>
              <a:cs typeface="Arial"/>
              <a:sym typeface="Arial"/>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Economic </a:t>
            </a:r>
            <a:endParaRPr b="0" i="0" sz="1100" u="none" cap="none" strike="noStrike">
              <a:solidFill>
                <a:srgbClr val="000000"/>
              </a:solidFill>
              <a:latin typeface="Arial"/>
              <a:ea typeface="Arial"/>
              <a:cs typeface="Arial"/>
              <a:sym typeface="Arial"/>
            </a:endParaRPr>
          </a:p>
          <a:p>
            <a:pPr indent="-273050" lvl="0" marL="292100" marR="0" rtl="0" algn="l">
              <a:lnSpc>
                <a:spcPct val="100000"/>
              </a:lnSpc>
              <a:spcBef>
                <a:spcPts val="0"/>
              </a:spcBef>
              <a:spcAft>
                <a:spcPts val="0"/>
              </a:spcAft>
              <a:buClr>
                <a:srgbClr val="000000"/>
              </a:buClr>
              <a:buSzPts val="1700"/>
              <a:buFont typeface="Arial"/>
              <a:buChar char="•"/>
            </a:pPr>
            <a:r>
              <a:rPr b="0" i="0" lang="es" sz="1700" u="none" cap="none" strike="noStrike">
                <a:solidFill>
                  <a:srgbClr val="000000"/>
                </a:solidFill>
                <a:latin typeface="Montserrat"/>
                <a:ea typeface="Montserrat"/>
                <a:cs typeface="Montserrat"/>
                <a:sym typeface="Montserrat"/>
              </a:rPr>
              <a:t>Technological </a:t>
            </a:r>
            <a:endParaRPr b="0" i="0" sz="1100" u="none" cap="none" strike="noStrike">
              <a:solidFill>
                <a:srgbClr val="000000"/>
              </a:solidFill>
              <a:latin typeface="Arial"/>
              <a:ea typeface="Arial"/>
              <a:cs typeface="Arial"/>
              <a:sym typeface="Arial"/>
            </a:endParaRPr>
          </a:p>
          <a:p>
            <a:pPr indent="-165100" lvl="0" marL="292100" marR="0" rtl="0" algn="l">
              <a:lnSpc>
                <a:spcPct val="100000"/>
              </a:lnSpc>
              <a:spcBef>
                <a:spcPts val="0"/>
              </a:spcBef>
              <a:spcAft>
                <a:spcPts val="0"/>
              </a:spcAft>
              <a:buClr>
                <a:srgbClr val="000000"/>
              </a:buClr>
              <a:buSzPts val="2000"/>
              <a:buFont typeface="Arial"/>
              <a:buNone/>
            </a:pPr>
            <a:r>
              <a:t/>
            </a:r>
            <a:endParaRPr b="0"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Montserrat"/>
              <a:ea typeface="Montserrat"/>
              <a:cs typeface="Montserrat"/>
              <a:sym typeface="Montserrat"/>
            </a:endParaRPr>
          </a:p>
        </p:txBody>
      </p:sp>
      <p:sp>
        <p:nvSpPr>
          <p:cNvPr id="278" name="Google Shape;278;p47"/>
          <p:cNvSpPr txBox="1"/>
          <p:nvPr/>
        </p:nvSpPr>
        <p:spPr>
          <a:xfrm>
            <a:off x="3645901" y="1179190"/>
            <a:ext cx="2084100" cy="1708500"/>
          </a:xfrm>
          <a:prstGeom prst="rect">
            <a:avLst/>
          </a:prstGeom>
          <a:noFill/>
          <a:ln>
            <a:noFill/>
          </a:ln>
        </p:spPr>
        <p:txBody>
          <a:bodyPr anchorCtr="0" anchor="t" bIns="45700" lIns="91425" spcFirstLastPara="1" rIns="91425" wrap="square" tIns="45700">
            <a:spAutoFit/>
          </a:bodyPr>
          <a:lstStyle/>
          <a:p>
            <a:pPr indent="-260350" lvl="0" marL="292100" marR="0" rtl="0" algn="l">
              <a:lnSpc>
                <a:spcPct val="100000"/>
              </a:lnSpc>
              <a:spcBef>
                <a:spcPts val="0"/>
              </a:spcBef>
              <a:spcAft>
                <a:spcPts val="0"/>
              </a:spcAft>
              <a:buClr>
                <a:srgbClr val="000000"/>
              </a:buClr>
              <a:buSzPts val="1500"/>
              <a:buFont typeface="Arial"/>
              <a:buChar char="•"/>
            </a:pPr>
            <a:r>
              <a:rPr b="0" i="0" lang="es" sz="1500" u="none" cap="none" strike="noStrike">
                <a:solidFill>
                  <a:srgbClr val="000000"/>
                </a:solidFill>
                <a:latin typeface="Montserrat"/>
                <a:ea typeface="Montserrat"/>
                <a:cs typeface="Montserrat"/>
                <a:sym typeface="Montserrat"/>
              </a:rPr>
              <a:t>Validity</a:t>
            </a:r>
            <a:endParaRPr b="0" i="0" sz="1500" u="none" cap="none" strike="noStrike">
              <a:solidFill>
                <a:srgbClr val="000000"/>
              </a:solidFill>
              <a:latin typeface="Montserrat"/>
              <a:ea typeface="Montserrat"/>
              <a:cs typeface="Montserrat"/>
              <a:sym typeface="Montserrat"/>
            </a:endParaRPr>
          </a:p>
          <a:p>
            <a:pPr indent="-260350" lvl="0" marL="292100" marR="0" rtl="0" algn="l">
              <a:lnSpc>
                <a:spcPct val="100000"/>
              </a:lnSpc>
              <a:spcBef>
                <a:spcPts val="0"/>
              </a:spcBef>
              <a:spcAft>
                <a:spcPts val="0"/>
              </a:spcAft>
              <a:buClr>
                <a:srgbClr val="000000"/>
              </a:buClr>
              <a:buSzPts val="1500"/>
              <a:buFont typeface="Arial"/>
              <a:buChar char="•"/>
            </a:pPr>
            <a:r>
              <a:rPr b="0" i="0" lang="es" sz="1500" u="none" cap="none" strike="noStrike">
                <a:solidFill>
                  <a:srgbClr val="000000"/>
                </a:solidFill>
                <a:latin typeface="Montserrat"/>
                <a:ea typeface="Montserrat"/>
                <a:cs typeface="Montserrat"/>
                <a:sym typeface="Montserrat"/>
              </a:rPr>
              <a:t>Completeness</a:t>
            </a:r>
            <a:endParaRPr b="0" i="0" sz="1500" u="none" cap="none" strike="noStrike">
              <a:solidFill>
                <a:srgbClr val="000000"/>
              </a:solidFill>
              <a:latin typeface="Montserrat"/>
              <a:ea typeface="Montserrat"/>
              <a:cs typeface="Montserrat"/>
              <a:sym typeface="Montserrat"/>
            </a:endParaRPr>
          </a:p>
          <a:p>
            <a:pPr indent="-260350" lvl="0" marL="292100" marR="0" rtl="0" algn="l">
              <a:lnSpc>
                <a:spcPct val="100000"/>
              </a:lnSpc>
              <a:spcBef>
                <a:spcPts val="0"/>
              </a:spcBef>
              <a:spcAft>
                <a:spcPts val="0"/>
              </a:spcAft>
              <a:buClr>
                <a:srgbClr val="000000"/>
              </a:buClr>
              <a:buSzPts val="1500"/>
              <a:buFont typeface="Arial"/>
              <a:buChar char="•"/>
            </a:pPr>
            <a:r>
              <a:rPr b="0" i="0" lang="es" sz="1500" u="none" cap="none" strike="noStrike">
                <a:solidFill>
                  <a:srgbClr val="000000"/>
                </a:solidFill>
                <a:latin typeface="Montserrat"/>
                <a:ea typeface="Montserrat"/>
                <a:cs typeface="Montserrat"/>
                <a:sym typeface="Montserrat"/>
              </a:rPr>
              <a:t>Gathering process</a:t>
            </a:r>
            <a:endParaRPr b="0" i="0" sz="1500" u="none" cap="none" strike="noStrike">
              <a:solidFill>
                <a:srgbClr val="000000"/>
              </a:solidFill>
              <a:latin typeface="Montserrat"/>
              <a:ea typeface="Montserrat"/>
              <a:cs typeface="Montserrat"/>
              <a:sym typeface="Montserrat"/>
            </a:endParaRPr>
          </a:p>
          <a:p>
            <a:pPr indent="-260350" lvl="0" marL="292100" marR="0" rtl="0" algn="l">
              <a:lnSpc>
                <a:spcPct val="100000"/>
              </a:lnSpc>
              <a:spcBef>
                <a:spcPts val="0"/>
              </a:spcBef>
              <a:spcAft>
                <a:spcPts val="0"/>
              </a:spcAft>
              <a:buClr>
                <a:srgbClr val="000000"/>
              </a:buClr>
              <a:buSzPts val="1500"/>
              <a:buFont typeface="Arial"/>
              <a:buChar char="•"/>
            </a:pPr>
            <a:r>
              <a:rPr b="0" i="0" lang="es" sz="1500" u="none" cap="none" strike="noStrike">
                <a:solidFill>
                  <a:srgbClr val="000000"/>
                </a:solidFill>
                <a:latin typeface="Montserrat"/>
                <a:ea typeface="Montserrat"/>
                <a:cs typeface="Montserrat"/>
                <a:sym typeface="Montserrat"/>
              </a:rPr>
              <a:t>Noise or Spam</a:t>
            </a:r>
            <a:endParaRPr b="0" i="0" sz="1500" u="none" cap="none" strike="noStrike">
              <a:solidFill>
                <a:srgbClr val="000000"/>
              </a:solidFill>
              <a:latin typeface="Montserrat"/>
              <a:ea typeface="Montserrat"/>
              <a:cs typeface="Montserrat"/>
              <a:sym typeface="Montserrat"/>
            </a:endParaRPr>
          </a:p>
          <a:p>
            <a:pPr indent="-260350" lvl="0" marL="292100" marR="0" rtl="0" algn="l">
              <a:lnSpc>
                <a:spcPct val="100000"/>
              </a:lnSpc>
              <a:spcBef>
                <a:spcPts val="0"/>
              </a:spcBef>
              <a:spcAft>
                <a:spcPts val="0"/>
              </a:spcAft>
              <a:buClr>
                <a:srgbClr val="000000"/>
              </a:buClr>
              <a:buSzPts val="1500"/>
              <a:buFont typeface="Montserrat"/>
              <a:buChar char="•"/>
            </a:pPr>
            <a:r>
              <a:rPr b="0" i="0" lang="es" sz="1500" u="none" cap="none" strike="noStrike">
                <a:solidFill>
                  <a:srgbClr val="000000"/>
                </a:solidFill>
                <a:latin typeface="Montserrat"/>
                <a:ea typeface="Montserrat"/>
                <a:cs typeface="Montserrat"/>
                <a:sym typeface="Montserrat"/>
              </a:rPr>
              <a:t>…..</a:t>
            </a:r>
            <a:endParaRPr b="0" i="0" sz="1500" u="none" cap="none" strike="noStrike">
              <a:solidFill>
                <a:srgbClr val="000000"/>
              </a:solidFill>
              <a:latin typeface="Montserrat"/>
              <a:ea typeface="Montserrat"/>
              <a:cs typeface="Montserrat"/>
              <a:sym typeface="Montserrat"/>
            </a:endParaRPr>
          </a:p>
          <a:p>
            <a:pPr indent="-165100" lvl="0" marL="292100" marR="0" rtl="0" algn="l">
              <a:lnSpc>
                <a:spcPct val="100000"/>
              </a:lnSpc>
              <a:spcBef>
                <a:spcPts val="0"/>
              </a:spcBef>
              <a:spcAft>
                <a:spcPts val="0"/>
              </a:spcAft>
              <a:buClr>
                <a:srgbClr val="000000"/>
              </a:buClr>
              <a:buSzPts val="2000"/>
              <a:buFont typeface="Arial"/>
              <a:buNone/>
            </a:pPr>
            <a:r>
              <a:t/>
            </a:r>
            <a:endParaRPr b="0" i="0" sz="1500" u="none" cap="none" strike="noStrike">
              <a:solidFill>
                <a:srgbClr val="000000"/>
              </a:solidFill>
              <a:latin typeface="Montserrat"/>
              <a:ea typeface="Montserrat"/>
              <a:cs typeface="Montserrat"/>
              <a:sym typeface="Montserrat"/>
            </a:endParaRPr>
          </a:p>
        </p:txBody>
      </p:sp>
      <p:sp>
        <p:nvSpPr>
          <p:cNvPr id="279" name="Google Shape;279;p47"/>
          <p:cNvSpPr txBox="1"/>
          <p:nvPr/>
        </p:nvSpPr>
        <p:spPr>
          <a:xfrm>
            <a:off x="6307272" y="1095043"/>
            <a:ext cx="2658000" cy="2308800"/>
          </a:xfrm>
          <a:prstGeom prst="rect">
            <a:avLst/>
          </a:prstGeom>
          <a:noFill/>
          <a:ln>
            <a:noFill/>
          </a:ln>
        </p:spPr>
        <p:txBody>
          <a:bodyPr anchorCtr="0" anchor="t" bIns="45700" lIns="91425" spcFirstLastPara="1" rIns="91425" wrap="square" tIns="45700">
            <a:spAutoFit/>
          </a:bodyPr>
          <a:lstStyle/>
          <a:p>
            <a:pPr indent="-317500" lvl="0" marL="342900" marR="0" rtl="0" algn="l">
              <a:lnSpc>
                <a:spcPct val="100000"/>
              </a:lnSpc>
              <a:spcBef>
                <a:spcPts val="0"/>
              </a:spcBef>
              <a:spcAft>
                <a:spcPts val="0"/>
              </a:spcAft>
              <a:buClr>
                <a:srgbClr val="000000"/>
              </a:buClr>
              <a:buSzPts val="1600"/>
              <a:buFont typeface="Arial"/>
              <a:buChar char="•"/>
            </a:pPr>
            <a:r>
              <a:rPr b="0" i="0" lang="es" sz="1600" u="none" cap="none" strike="noStrike">
                <a:solidFill>
                  <a:srgbClr val="000000"/>
                </a:solidFill>
                <a:latin typeface="Montserrat"/>
                <a:ea typeface="Montserrat"/>
                <a:cs typeface="Montserrat"/>
                <a:sym typeface="Montserrat"/>
              </a:rPr>
              <a:t>Anchoring bias </a:t>
            </a:r>
            <a:endParaRPr b="0" i="0" sz="16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Confirmation bias </a:t>
            </a:r>
            <a:endParaRPr b="0" i="0" sz="16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Conservatism bias </a:t>
            </a:r>
            <a:endParaRPr b="0" i="0" sz="16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Information bias </a:t>
            </a:r>
            <a:endParaRPr b="0" i="0" sz="16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Overconfidence  </a:t>
            </a:r>
            <a:endParaRPr b="0" i="0" sz="16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Placebo effect </a:t>
            </a:r>
            <a:endParaRPr b="0" i="0" sz="16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Selective perception </a:t>
            </a:r>
            <a:endParaRPr b="0" i="0" sz="16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Stereotyping </a:t>
            </a:r>
            <a:endParaRPr b="0" i="0" sz="16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600"/>
              <a:buFont typeface="Montserrat"/>
              <a:buChar char="•"/>
            </a:pPr>
            <a:r>
              <a:rPr b="0" i="0" lang="es" sz="1600" u="none" cap="none" strike="noStrike">
                <a:solidFill>
                  <a:srgbClr val="000000"/>
                </a:solidFill>
                <a:latin typeface="Montserrat"/>
                <a:ea typeface="Montserrat"/>
                <a:cs typeface="Montserrat"/>
                <a:sym typeface="Montserrat"/>
              </a:rPr>
              <a:t>Survivorship bias</a:t>
            </a:r>
            <a:endParaRPr b="0" i="0" sz="1600" u="none" cap="none" strike="noStrike">
              <a:solidFill>
                <a:srgbClr val="000000"/>
              </a:solidFill>
              <a:latin typeface="Montserrat"/>
              <a:ea typeface="Montserrat"/>
              <a:cs typeface="Montserrat"/>
              <a:sym typeface="Montserrat"/>
            </a:endParaRPr>
          </a:p>
        </p:txBody>
      </p:sp>
      <p:sp>
        <p:nvSpPr>
          <p:cNvPr id="280" name="Google Shape;280;p47"/>
          <p:cNvSpPr/>
          <p:nvPr/>
        </p:nvSpPr>
        <p:spPr>
          <a:xfrm>
            <a:off x="1630125" y="4732631"/>
            <a:ext cx="76296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chemeClr val="dk1"/>
                </a:solidFill>
                <a:latin typeface="Arial"/>
                <a:ea typeface="Arial"/>
                <a:cs typeface="Arial"/>
                <a:sym typeface="Arial"/>
              </a:rPr>
              <a:t>Ricardo Baeza-Yates. 2016. Data and algorithmic bias in the web. (WebSci ’16). Association for Computing Machinery, New York, NY, USA, 1.</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pic>
        <p:nvPicPr>
          <p:cNvPr id="281" name="Google Shape;281;p47"/>
          <p:cNvPicPr preferRelativeResize="0"/>
          <p:nvPr/>
        </p:nvPicPr>
        <p:blipFill rotWithShape="1">
          <a:blip r:embed="rId3">
            <a:alphaModFix/>
          </a:blip>
          <a:srcRect b="0" l="0" r="0" t="0"/>
          <a:stretch/>
        </p:blipFill>
        <p:spPr>
          <a:xfrm>
            <a:off x="277743" y="4598551"/>
            <a:ext cx="1309128" cy="3260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https://scontent-mad1-1.xx.fbcdn.net/v/t1.0-9/95832104_10221819310574897_5244991113864937472_n.jpg?_nc_cat=110&amp;_nc_sid=8bfeb9&amp;_nc_ohc=05jS6jEJdUsAX9v22nl&amp;_nc_ht=scontent-mad1-1.xx&amp;oh=627f04a527ffd95b74f46388dddf01a2&amp;oe=5F7247D1" id="286" name="Google Shape;286;p48"/>
          <p:cNvPicPr preferRelativeResize="0"/>
          <p:nvPr/>
        </p:nvPicPr>
        <p:blipFill rotWithShape="1">
          <a:blip r:embed="rId3">
            <a:alphaModFix/>
          </a:blip>
          <a:srcRect b="0" l="0" r="0" t="0"/>
          <a:stretch/>
        </p:blipFill>
        <p:spPr>
          <a:xfrm>
            <a:off x="4132594" y="951525"/>
            <a:ext cx="3733806" cy="3192400"/>
          </a:xfrm>
          <a:prstGeom prst="rect">
            <a:avLst/>
          </a:prstGeom>
          <a:noFill/>
          <a:ln>
            <a:noFill/>
          </a:ln>
        </p:spPr>
      </p:pic>
      <p:sp>
        <p:nvSpPr>
          <p:cNvPr id="287" name="Google Shape;287;p48"/>
          <p:cNvSpPr txBox="1"/>
          <p:nvPr/>
        </p:nvSpPr>
        <p:spPr>
          <a:xfrm>
            <a:off x="4023225" y="263025"/>
            <a:ext cx="33123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 sz="2100" u="none" cap="none" strike="noStrike">
                <a:solidFill>
                  <a:srgbClr val="999999"/>
                </a:solidFill>
                <a:latin typeface="Montserrat"/>
                <a:ea typeface="Montserrat"/>
                <a:cs typeface="Montserrat"/>
                <a:sym typeface="Montserrat"/>
              </a:rPr>
              <a:t>Confirmation Bias </a:t>
            </a:r>
            <a:endParaRPr b="1" i="0" sz="2100" u="none" cap="none" strike="noStrike">
              <a:solidFill>
                <a:srgbClr val="999999"/>
              </a:solidFill>
              <a:latin typeface="Montserrat"/>
              <a:ea typeface="Montserrat"/>
              <a:cs typeface="Montserrat"/>
              <a:sym typeface="Montserrat"/>
            </a:endParaRPr>
          </a:p>
        </p:txBody>
      </p:sp>
      <p:sp>
        <p:nvSpPr>
          <p:cNvPr id="288" name="Google Shape;288;p48"/>
          <p:cNvSpPr txBox="1"/>
          <p:nvPr/>
        </p:nvSpPr>
        <p:spPr>
          <a:xfrm>
            <a:off x="6098175" y="4237525"/>
            <a:ext cx="2337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But How can it be fake if it says exactly what I think! </a:t>
            </a:r>
            <a:endParaRPr b="1" i="0" sz="1400" u="none" cap="none" strike="noStrike">
              <a:solidFill>
                <a:srgbClr val="000000"/>
              </a:solidFill>
              <a:latin typeface="Arial"/>
              <a:ea typeface="Arial"/>
              <a:cs typeface="Arial"/>
              <a:sym typeface="Arial"/>
            </a:endParaRPr>
          </a:p>
        </p:txBody>
      </p:sp>
      <p:sp>
        <p:nvSpPr>
          <p:cNvPr id="289" name="Google Shape;289;p48"/>
          <p:cNvSpPr txBox="1"/>
          <p:nvPr/>
        </p:nvSpPr>
        <p:spPr>
          <a:xfrm>
            <a:off x="4023225" y="4237525"/>
            <a:ext cx="1821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No, Dad.. this is a fake news.</a:t>
            </a:r>
            <a:endParaRPr b="1" i="0" sz="1400" u="none" cap="none" strike="noStrike">
              <a:solidFill>
                <a:srgbClr val="000000"/>
              </a:solidFill>
              <a:latin typeface="Arial"/>
              <a:ea typeface="Arial"/>
              <a:cs typeface="Arial"/>
              <a:sym typeface="Arial"/>
            </a:endParaRPr>
          </a:p>
        </p:txBody>
      </p:sp>
      <p:pic>
        <p:nvPicPr>
          <p:cNvPr id="290" name="Google Shape;290;p48"/>
          <p:cNvPicPr preferRelativeResize="0"/>
          <p:nvPr/>
        </p:nvPicPr>
        <p:blipFill rotWithShape="1">
          <a:blip r:embed="rId4">
            <a:alphaModFix/>
          </a:blip>
          <a:srcRect b="0" l="0" r="0" t="0"/>
          <a:stretch/>
        </p:blipFill>
        <p:spPr>
          <a:xfrm>
            <a:off x="210994" y="65344"/>
            <a:ext cx="3166744" cy="5014799"/>
          </a:xfrm>
          <a:prstGeom prst="rect">
            <a:avLst/>
          </a:prstGeom>
          <a:noFill/>
          <a:ln>
            <a:noFill/>
          </a:ln>
        </p:spPr>
      </p:pic>
      <p:sp>
        <p:nvSpPr>
          <p:cNvPr id="291" name="Google Shape;291;p48"/>
          <p:cNvSpPr/>
          <p:nvPr/>
        </p:nvSpPr>
        <p:spPr>
          <a:xfrm rot="-4958377">
            <a:off x="1759796" y="1016093"/>
            <a:ext cx="824292" cy="1122833"/>
          </a:xfrm>
          <a:prstGeom prst="ellipse">
            <a:avLst/>
          </a:prstGeom>
          <a:noFill/>
          <a:ln cap="flat" cmpd="sng" w="57150">
            <a:solidFill>
              <a:srgbClr val="FF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orbel"/>
              <a:ea typeface="Corbel"/>
              <a:cs typeface="Corbel"/>
              <a:sym typeface="Corbe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descr="Gendered Innovations in Science, Medicine &amp; Engineering" id="296" name="Google Shape;296;p49"/>
          <p:cNvPicPr preferRelativeResize="0"/>
          <p:nvPr/>
        </p:nvPicPr>
        <p:blipFill rotWithShape="1">
          <a:blip r:embed="rId3">
            <a:alphaModFix/>
          </a:blip>
          <a:srcRect b="0" l="0" r="0" t="0"/>
          <a:stretch/>
        </p:blipFill>
        <p:spPr>
          <a:xfrm>
            <a:off x="277737" y="639659"/>
            <a:ext cx="2500085" cy="833375"/>
          </a:xfrm>
          <a:prstGeom prst="rect">
            <a:avLst/>
          </a:prstGeom>
          <a:noFill/>
          <a:ln>
            <a:noFill/>
          </a:ln>
        </p:spPr>
      </p:pic>
      <p:pic>
        <p:nvPicPr>
          <p:cNvPr descr="double logo" id="297" name="Google Shape;297;p49"/>
          <p:cNvPicPr preferRelativeResize="0"/>
          <p:nvPr/>
        </p:nvPicPr>
        <p:blipFill rotWithShape="1">
          <a:blip r:embed="rId4">
            <a:alphaModFix/>
          </a:blip>
          <a:srcRect b="0" l="0" r="0" t="0"/>
          <a:stretch/>
        </p:blipFill>
        <p:spPr>
          <a:xfrm>
            <a:off x="3821936" y="257269"/>
            <a:ext cx="2277645" cy="622946"/>
          </a:xfrm>
          <a:prstGeom prst="rect">
            <a:avLst/>
          </a:prstGeom>
          <a:noFill/>
          <a:ln>
            <a:noFill/>
          </a:ln>
        </p:spPr>
      </p:pic>
      <p:pic>
        <p:nvPicPr>
          <p:cNvPr id="298" name="Google Shape;298;p49"/>
          <p:cNvPicPr preferRelativeResize="0"/>
          <p:nvPr/>
        </p:nvPicPr>
        <p:blipFill rotWithShape="1">
          <a:blip r:embed="rId5">
            <a:alphaModFix/>
          </a:blip>
          <a:srcRect b="0" l="0" r="0" t="0"/>
          <a:stretch/>
        </p:blipFill>
        <p:spPr>
          <a:xfrm>
            <a:off x="277743" y="4598551"/>
            <a:ext cx="1309128" cy="326033"/>
          </a:xfrm>
          <a:prstGeom prst="rect">
            <a:avLst/>
          </a:prstGeom>
          <a:noFill/>
          <a:ln>
            <a:noFill/>
          </a:ln>
        </p:spPr>
      </p:pic>
      <p:pic>
        <p:nvPicPr>
          <p:cNvPr id="299" name="Google Shape;299;p49"/>
          <p:cNvPicPr preferRelativeResize="0"/>
          <p:nvPr/>
        </p:nvPicPr>
        <p:blipFill rotWithShape="1">
          <a:blip r:embed="rId6">
            <a:alphaModFix/>
          </a:blip>
          <a:srcRect b="0" l="0" r="0" t="0"/>
          <a:stretch/>
        </p:blipFill>
        <p:spPr>
          <a:xfrm>
            <a:off x="3910933" y="911888"/>
            <a:ext cx="1541268" cy="866964"/>
          </a:xfrm>
          <a:prstGeom prst="rect">
            <a:avLst/>
          </a:prstGeom>
          <a:noFill/>
          <a:ln>
            <a:noFill/>
          </a:ln>
        </p:spPr>
      </p:pic>
      <p:pic>
        <p:nvPicPr>
          <p:cNvPr id="300" name="Google Shape;300;p49"/>
          <p:cNvPicPr preferRelativeResize="0"/>
          <p:nvPr/>
        </p:nvPicPr>
        <p:blipFill rotWithShape="1">
          <a:blip r:embed="rId7">
            <a:alphaModFix/>
          </a:blip>
          <a:srcRect b="30613" l="4372" r="22394" t="13006"/>
          <a:stretch/>
        </p:blipFill>
        <p:spPr>
          <a:xfrm>
            <a:off x="-1" y="1631344"/>
            <a:ext cx="5504626" cy="2383633"/>
          </a:xfrm>
          <a:prstGeom prst="rect">
            <a:avLst/>
          </a:prstGeom>
          <a:noFill/>
          <a:ln>
            <a:noFill/>
          </a:ln>
        </p:spPr>
      </p:pic>
      <p:pic>
        <p:nvPicPr>
          <p:cNvPr descr="double logo" id="301" name="Google Shape;301;p49"/>
          <p:cNvPicPr preferRelativeResize="0"/>
          <p:nvPr/>
        </p:nvPicPr>
        <p:blipFill rotWithShape="1">
          <a:blip r:embed="rId8">
            <a:alphaModFix/>
          </a:blip>
          <a:srcRect b="0" l="0" r="0" t="0"/>
          <a:stretch/>
        </p:blipFill>
        <p:spPr>
          <a:xfrm>
            <a:off x="6099581" y="1046435"/>
            <a:ext cx="2776900" cy="512852"/>
          </a:xfrm>
          <a:prstGeom prst="rect">
            <a:avLst/>
          </a:prstGeom>
          <a:noFill/>
          <a:ln>
            <a:noFill/>
          </a:ln>
        </p:spPr>
      </p:pic>
      <p:sp>
        <p:nvSpPr>
          <p:cNvPr id="302" name="Google Shape;302;p49"/>
          <p:cNvSpPr txBox="1"/>
          <p:nvPr/>
        </p:nvSpPr>
        <p:spPr>
          <a:xfrm>
            <a:off x="5558606" y="4766119"/>
            <a:ext cx="36228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https://www.nature.com/articles/d41586-018-05707-8</a:t>
            </a:r>
            <a:endParaRPr b="0" i="0" sz="1100" u="none" cap="none" strike="noStrike">
              <a:solidFill>
                <a:srgbClr val="000000"/>
              </a:solidFill>
              <a:latin typeface="Arial"/>
              <a:ea typeface="Arial"/>
              <a:cs typeface="Arial"/>
              <a:sym typeface="Arial"/>
            </a:endParaRPr>
          </a:p>
        </p:txBody>
      </p:sp>
      <p:sp>
        <p:nvSpPr>
          <p:cNvPr id="303" name="Google Shape;303;p49"/>
          <p:cNvSpPr txBox="1"/>
          <p:nvPr/>
        </p:nvSpPr>
        <p:spPr>
          <a:xfrm>
            <a:off x="5788350" y="1914694"/>
            <a:ext cx="3151500" cy="2678400"/>
          </a:xfrm>
          <a:prstGeom prst="rect">
            <a:avLst/>
          </a:prstGeom>
          <a:noFill/>
          <a:ln>
            <a:noFill/>
          </a:ln>
        </p:spPr>
        <p:txBody>
          <a:bodyPr anchorCtr="0" anchor="t" bIns="68575" lIns="68575" spcFirstLastPara="1" rIns="68575" wrap="square" tIns="68575">
            <a:spAutoFit/>
          </a:bodyPr>
          <a:lstStyle/>
          <a:p>
            <a:pPr indent="0" lvl="0" marL="0" rtl="0" algn="just">
              <a:spcBef>
                <a:spcPts val="0"/>
              </a:spcBef>
              <a:spcAft>
                <a:spcPts val="0"/>
              </a:spcAft>
              <a:buClr>
                <a:schemeClr val="dk1"/>
              </a:buClr>
              <a:buFont typeface="Arial"/>
              <a:buNone/>
            </a:pPr>
            <a:r>
              <a:rPr lang="es">
                <a:solidFill>
                  <a:schemeClr val="dk1"/>
                </a:solidFill>
              </a:rPr>
              <a:t>More than </a:t>
            </a:r>
            <a:r>
              <a:rPr b="1" lang="es">
                <a:solidFill>
                  <a:srgbClr val="124484"/>
                </a:solidFill>
              </a:rPr>
              <a:t>45% of ImageNet data, which fuels research in computer vision, comes from the United States,</a:t>
            </a:r>
            <a:r>
              <a:rPr lang="es">
                <a:solidFill>
                  <a:srgbClr val="124484"/>
                </a:solidFill>
              </a:rPr>
              <a:t> </a:t>
            </a:r>
            <a:r>
              <a:rPr lang="es">
                <a:solidFill>
                  <a:schemeClr val="dk1"/>
                </a:solidFill>
              </a:rPr>
              <a:t>home to only</a:t>
            </a:r>
            <a:r>
              <a:rPr b="1" lang="es">
                <a:solidFill>
                  <a:schemeClr val="dk1"/>
                </a:solidFill>
              </a:rPr>
              <a:t> </a:t>
            </a:r>
            <a:r>
              <a:rPr b="1" lang="es">
                <a:solidFill>
                  <a:srgbClr val="124484"/>
                </a:solidFill>
              </a:rPr>
              <a:t>4% of the world’s population. </a:t>
            </a:r>
            <a:endParaRPr b="1">
              <a:solidFill>
                <a:srgbClr val="124484"/>
              </a:solidFill>
            </a:endParaRPr>
          </a:p>
          <a:p>
            <a:pPr indent="0" lvl="0" marL="0" rtl="0" algn="just">
              <a:spcBef>
                <a:spcPts val="0"/>
              </a:spcBef>
              <a:spcAft>
                <a:spcPts val="0"/>
              </a:spcAft>
              <a:buClr>
                <a:schemeClr val="dk1"/>
              </a:buClr>
              <a:buFont typeface="Arial"/>
              <a:buNone/>
            </a:pPr>
            <a:r>
              <a:t/>
            </a:r>
            <a:endParaRPr b="1">
              <a:solidFill>
                <a:srgbClr val="124484"/>
              </a:solidFill>
            </a:endParaRPr>
          </a:p>
          <a:p>
            <a:pPr indent="0" lvl="0" marL="0" rtl="0" algn="just">
              <a:spcBef>
                <a:spcPts val="0"/>
              </a:spcBef>
              <a:spcAft>
                <a:spcPts val="0"/>
              </a:spcAft>
              <a:buClr>
                <a:schemeClr val="dk1"/>
              </a:buClr>
              <a:buFont typeface="Arial"/>
              <a:buNone/>
            </a:pPr>
            <a:r>
              <a:rPr lang="es">
                <a:solidFill>
                  <a:schemeClr val="dk1"/>
                </a:solidFill>
              </a:rPr>
              <a:t>By contrast, </a:t>
            </a:r>
            <a:r>
              <a:rPr b="1" lang="es">
                <a:solidFill>
                  <a:srgbClr val="124484"/>
                </a:solidFill>
              </a:rPr>
              <a:t>China and India together contribute just 3% of ImageNet data, even though these countries represent 36% of the world’s population.</a:t>
            </a:r>
            <a:endParaRPr b="1">
              <a:solidFill>
                <a:srgbClr val="124484"/>
              </a:solidFill>
            </a:endParaRPr>
          </a:p>
          <a:p>
            <a:pPr indent="0" lvl="0" marL="0" rtl="0" algn="just">
              <a:spcBef>
                <a:spcPts val="0"/>
              </a:spcBef>
              <a:spcAft>
                <a:spcPts val="0"/>
              </a:spcAft>
              <a:buNone/>
            </a:pPr>
            <a:r>
              <a:t/>
            </a:r>
            <a:endParaRPr sz="1100">
              <a:latin typeface="Calibri"/>
              <a:ea typeface="Calibri"/>
              <a:cs typeface="Calibri"/>
              <a:sym typeface="Calibri"/>
            </a:endParaRPr>
          </a:p>
        </p:txBody>
      </p:sp>
      <p:pic>
        <p:nvPicPr>
          <p:cNvPr id="304" name="Google Shape;304;p49"/>
          <p:cNvPicPr preferRelativeResize="0"/>
          <p:nvPr/>
        </p:nvPicPr>
        <p:blipFill>
          <a:blip r:embed="rId9">
            <a:alphaModFix/>
          </a:blip>
          <a:stretch>
            <a:fillRect/>
          </a:stretch>
        </p:blipFill>
        <p:spPr>
          <a:xfrm>
            <a:off x="2030157" y="3044925"/>
            <a:ext cx="3259277" cy="20213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32"/>
          <p:cNvSpPr txBox="1"/>
          <p:nvPr>
            <p:ph type="ctrTitle"/>
          </p:nvPr>
        </p:nvSpPr>
        <p:spPr>
          <a:xfrm>
            <a:off x="3257125" y="1351775"/>
            <a:ext cx="5476800" cy="1974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004890"/>
              </a:buClr>
              <a:buSzPts val="3510"/>
              <a:buFont typeface="Calibri"/>
              <a:buNone/>
            </a:pPr>
            <a:r>
              <a:rPr lang="es" sz="3609"/>
              <a:t>Bias in Science</a:t>
            </a:r>
            <a:endParaRPr sz="3609"/>
          </a:p>
          <a:p>
            <a:pPr indent="0" lvl="0" marL="0" rtl="0" algn="ctr">
              <a:lnSpc>
                <a:spcPct val="90000"/>
              </a:lnSpc>
              <a:spcBef>
                <a:spcPts val="0"/>
              </a:spcBef>
              <a:spcAft>
                <a:spcPts val="0"/>
              </a:spcAft>
              <a:buClr>
                <a:srgbClr val="004890"/>
              </a:buClr>
              <a:buSzPts val="3510"/>
              <a:buFont typeface="Calibri"/>
              <a:buNone/>
            </a:pPr>
            <a:r>
              <a:rPr lang="es" sz="2210">
                <a:solidFill>
                  <a:schemeClr val="dk2"/>
                </a:solidFill>
              </a:rPr>
              <a:t>Sex, Gender and </a:t>
            </a:r>
            <a:r>
              <a:rPr lang="es" sz="2210">
                <a:solidFill>
                  <a:schemeClr val="dk2"/>
                </a:solidFill>
              </a:rPr>
              <a:t>Intersectional</a:t>
            </a:r>
            <a:r>
              <a:rPr lang="es" sz="2210">
                <a:solidFill>
                  <a:schemeClr val="dk2"/>
                </a:solidFill>
              </a:rPr>
              <a:t> </a:t>
            </a:r>
            <a:endParaRPr sz="2210">
              <a:solidFill>
                <a:schemeClr val="dk2"/>
              </a:solidFill>
            </a:endParaRPr>
          </a:p>
          <a:p>
            <a:pPr indent="0" lvl="0" marL="0" rtl="0" algn="ctr">
              <a:lnSpc>
                <a:spcPct val="90000"/>
              </a:lnSpc>
              <a:spcBef>
                <a:spcPts val="0"/>
              </a:spcBef>
              <a:spcAft>
                <a:spcPts val="0"/>
              </a:spcAft>
              <a:buClr>
                <a:srgbClr val="004890"/>
              </a:buClr>
              <a:buSzPts val="3510"/>
              <a:buFont typeface="Calibri"/>
              <a:buNone/>
            </a:pPr>
            <a:r>
              <a:rPr lang="es" sz="2210">
                <a:solidFill>
                  <a:schemeClr val="dk2"/>
                </a:solidFill>
              </a:rPr>
              <a:t>analysis in Big Data</a:t>
            </a:r>
            <a:endParaRPr sz="2210">
              <a:solidFill>
                <a:schemeClr val="dk2"/>
              </a:solidFill>
            </a:endParaRPr>
          </a:p>
        </p:txBody>
      </p:sp>
      <p:sp>
        <p:nvSpPr>
          <p:cNvPr id="128" name="Google Shape;128;p32"/>
          <p:cNvSpPr txBox="1"/>
          <p:nvPr>
            <p:ph idx="2" type="body"/>
          </p:nvPr>
        </p:nvSpPr>
        <p:spPr>
          <a:xfrm>
            <a:off x="244476" y="4571764"/>
            <a:ext cx="2441400" cy="365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1200"/>
              </a:spcAft>
              <a:buClr>
                <a:schemeClr val="lt1"/>
              </a:buClr>
              <a:buSzPts val="1800"/>
              <a:buNone/>
            </a:pPr>
            <a:r>
              <a:rPr lang="es"/>
              <a:t>November 28, 2022</a:t>
            </a:r>
            <a:endParaRPr/>
          </a:p>
        </p:txBody>
      </p:sp>
      <p:sp>
        <p:nvSpPr>
          <p:cNvPr id="129" name="Google Shape;129;p32"/>
          <p:cNvSpPr txBox="1"/>
          <p:nvPr/>
        </p:nvSpPr>
        <p:spPr>
          <a:xfrm>
            <a:off x="4234947" y="3854217"/>
            <a:ext cx="4646400" cy="11085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867"/>
              <a:buFont typeface="Arial"/>
              <a:buNone/>
            </a:pPr>
            <a:r>
              <a:rPr b="0" i="0" lang="es" sz="1867" u="none" cap="none" strike="noStrike">
                <a:solidFill>
                  <a:srgbClr val="44546A"/>
                </a:solidFill>
                <a:latin typeface="Arial"/>
                <a:ea typeface="Arial"/>
                <a:cs typeface="Arial"/>
                <a:sym typeface="Arial"/>
              </a:rPr>
              <a:t>Nataly Buslon, PhD</a:t>
            </a:r>
            <a:endParaRPr b="0" i="0" sz="1867" u="none" cap="none" strike="noStrike">
              <a:solidFill>
                <a:srgbClr val="44546A"/>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67"/>
              <a:buFont typeface="Arial"/>
              <a:buNone/>
            </a:pPr>
            <a:r>
              <a:rPr b="0" i="0" lang="es" sz="1867" u="none" cap="none" strike="noStrike">
                <a:solidFill>
                  <a:srgbClr val="44546A"/>
                </a:solidFill>
                <a:latin typeface="Arial"/>
                <a:ea typeface="Arial"/>
                <a:cs typeface="Arial"/>
                <a:sym typeface="Arial"/>
              </a:rPr>
              <a:t>Davide Cirillo, PhD</a:t>
            </a:r>
            <a:endParaRPr b="0" i="0" sz="1867" u="none" cap="none" strike="noStrike">
              <a:solidFill>
                <a:srgbClr val="44546A"/>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867"/>
              <a:buFont typeface="Arial"/>
              <a:buNone/>
            </a:pPr>
            <a:r>
              <a:rPr b="0" i="0" lang="es" sz="1867" u="none" cap="none" strike="noStrike">
                <a:solidFill>
                  <a:srgbClr val="44546A"/>
                </a:solidFill>
                <a:latin typeface="Arial"/>
                <a:ea typeface="Arial"/>
                <a:cs typeface="Arial"/>
                <a:sym typeface="Arial"/>
              </a:rPr>
              <a:t>Barcelona Supercomputing Center</a:t>
            </a:r>
            <a:endParaRPr b="0" i="0" sz="1867" u="none" cap="none" strike="noStrike">
              <a:solidFill>
                <a:srgbClr val="44546A"/>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0"/>
          <p:cNvPicPr preferRelativeResize="0"/>
          <p:nvPr/>
        </p:nvPicPr>
        <p:blipFill>
          <a:blip r:embed="rId3">
            <a:alphaModFix/>
          </a:blip>
          <a:stretch>
            <a:fillRect/>
          </a:stretch>
        </p:blipFill>
        <p:spPr>
          <a:xfrm>
            <a:off x="537975" y="849700"/>
            <a:ext cx="4364400" cy="3577825"/>
          </a:xfrm>
          <a:prstGeom prst="rect">
            <a:avLst/>
          </a:prstGeom>
          <a:noFill/>
          <a:ln>
            <a:noFill/>
          </a:ln>
        </p:spPr>
      </p:pic>
      <p:pic>
        <p:nvPicPr>
          <p:cNvPr id="310" name="Google Shape;310;p50"/>
          <p:cNvPicPr preferRelativeResize="0"/>
          <p:nvPr/>
        </p:nvPicPr>
        <p:blipFill rotWithShape="1">
          <a:blip r:embed="rId4">
            <a:alphaModFix/>
          </a:blip>
          <a:srcRect b="0" l="0" r="0" t="0"/>
          <a:stretch/>
        </p:blipFill>
        <p:spPr>
          <a:xfrm>
            <a:off x="113161" y="4650350"/>
            <a:ext cx="1745504" cy="434711"/>
          </a:xfrm>
          <a:prstGeom prst="rect">
            <a:avLst/>
          </a:prstGeom>
          <a:noFill/>
          <a:ln>
            <a:noFill/>
          </a:ln>
        </p:spPr>
      </p:pic>
      <p:pic>
        <p:nvPicPr>
          <p:cNvPr descr="Gendered Innovations in Science, Medicine &amp; Engineering" id="311" name="Google Shape;311;p50"/>
          <p:cNvPicPr preferRelativeResize="0"/>
          <p:nvPr/>
        </p:nvPicPr>
        <p:blipFill rotWithShape="1">
          <a:blip r:embed="rId5">
            <a:alphaModFix/>
          </a:blip>
          <a:srcRect b="0" l="0" r="0" t="0"/>
          <a:stretch/>
        </p:blipFill>
        <p:spPr>
          <a:xfrm>
            <a:off x="7731275" y="4244550"/>
            <a:ext cx="1210700" cy="403575"/>
          </a:xfrm>
          <a:prstGeom prst="rect">
            <a:avLst/>
          </a:prstGeom>
          <a:noFill/>
          <a:ln>
            <a:noFill/>
          </a:ln>
        </p:spPr>
      </p:pic>
      <p:pic>
        <p:nvPicPr>
          <p:cNvPr descr="double logo" id="312" name="Google Shape;312;p50"/>
          <p:cNvPicPr preferRelativeResize="0"/>
          <p:nvPr/>
        </p:nvPicPr>
        <p:blipFill rotWithShape="1">
          <a:blip r:embed="rId6">
            <a:alphaModFix/>
          </a:blip>
          <a:srcRect b="0" l="0" r="0" t="0"/>
          <a:stretch/>
        </p:blipFill>
        <p:spPr>
          <a:xfrm>
            <a:off x="7731275" y="4730797"/>
            <a:ext cx="1153000" cy="255525"/>
          </a:xfrm>
          <a:prstGeom prst="rect">
            <a:avLst/>
          </a:prstGeom>
          <a:noFill/>
          <a:ln>
            <a:noFill/>
          </a:ln>
        </p:spPr>
      </p:pic>
      <p:sp>
        <p:nvSpPr>
          <p:cNvPr id="313" name="Google Shape;313;p50"/>
          <p:cNvSpPr txBox="1"/>
          <p:nvPr/>
        </p:nvSpPr>
        <p:spPr>
          <a:xfrm>
            <a:off x="4224550" y="4761950"/>
            <a:ext cx="3397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https://intersectionaldesign.com/experiences-and-services/</a:t>
            </a:r>
            <a:endParaRPr sz="900"/>
          </a:p>
        </p:txBody>
      </p:sp>
      <p:pic>
        <p:nvPicPr>
          <p:cNvPr id="314" name="Google Shape;314;p50"/>
          <p:cNvPicPr preferRelativeResize="0"/>
          <p:nvPr/>
        </p:nvPicPr>
        <p:blipFill>
          <a:blip r:embed="rId7">
            <a:alphaModFix/>
          </a:blip>
          <a:stretch>
            <a:fillRect/>
          </a:stretch>
        </p:blipFill>
        <p:spPr>
          <a:xfrm>
            <a:off x="4851250" y="993050"/>
            <a:ext cx="3924722" cy="3074424"/>
          </a:xfrm>
          <a:prstGeom prst="rect">
            <a:avLst/>
          </a:prstGeom>
          <a:noFill/>
          <a:ln>
            <a:noFill/>
          </a:ln>
        </p:spPr>
      </p:pic>
      <p:sp>
        <p:nvSpPr>
          <p:cNvPr id="315" name="Google Shape;315;p50"/>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316" name="Google Shape;316;p50"/>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317" name="Google Shape;317;p50"/>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318" name="Google Shape;318;p50"/>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15000"/>
              </a:lnSpc>
              <a:spcBef>
                <a:spcPts val="0"/>
              </a:spcBef>
              <a:spcAft>
                <a:spcPts val="0"/>
              </a:spcAft>
              <a:buSzPct val="45833"/>
              <a:buFont typeface="Montserrat"/>
              <a:buNone/>
            </a:pPr>
            <a:r>
              <a:rPr b="1" lang="es" sz="2400">
                <a:solidFill>
                  <a:schemeClr val="lt1"/>
                </a:solidFill>
                <a:latin typeface="Montserrat"/>
                <a:ea typeface="Montserrat"/>
                <a:cs typeface="Montserrat"/>
                <a:sym typeface="Montserrat"/>
              </a:rPr>
              <a:t>AI and Society: social impact and ethical aspects</a:t>
            </a:r>
            <a:endParaRPr b="1" sz="24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1"/>
          <p:cNvPicPr preferRelativeResize="0"/>
          <p:nvPr/>
        </p:nvPicPr>
        <p:blipFill rotWithShape="1">
          <a:blip r:embed="rId3">
            <a:alphaModFix/>
          </a:blip>
          <a:srcRect b="0" l="0" r="0" t="0"/>
          <a:stretch/>
        </p:blipFill>
        <p:spPr>
          <a:xfrm>
            <a:off x="2687006" y="532163"/>
            <a:ext cx="6139520" cy="3962158"/>
          </a:xfrm>
          <a:prstGeom prst="rect">
            <a:avLst/>
          </a:prstGeom>
          <a:noFill/>
          <a:ln>
            <a:noFill/>
          </a:ln>
        </p:spPr>
      </p:pic>
      <p:sp>
        <p:nvSpPr>
          <p:cNvPr id="324" name="Google Shape;324;p51"/>
          <p:cNvSpPr/>
          <p:nvPr/>
        </p:nvSpPr>
        <p:spPr>
          <a:xfrm>
            <a:off x="4882637" y="1282445"/>
            <a:ext cx="1121100" cy="1681500"/>
          </a:xfrm>
          <a:prstGeom prst="ellipse">
            <a:avLst/>
          </a:prstGeom>
          <a:noFill/>
          <a:ln cap="rnd" cmpd="sng" w="22225">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Gill Sans"/>
              <a:ea typeface="Gill Sans"/>
              <a:cs typeface="Gill Sans"/>
              <a:sym typeface="Gill Sans"/>
            </a:endParaRPr>
          </a:p>
        </p:txBody>
      </p:sp>
      <p:sp>
        <p:nvSpPr>
          <p:cNvPr id="325" name="Google Shape;325;p51"/>
          <p:cNvSpPr txBox="1"/>
          <p:nvPr/>
        </p:nvSpPr>
        <p:spPr>
          <a:xfrm>
            <a:off x="127600" y="209326"/>
            <a:ext cx="2391300" cy="9510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Clr>
                <a:schemeClr val="dk1"/>
              </a:buClr>
              <a:buSzPts val="1600"/>
              <a:buFont typeface="Montserrat"/>
              <a:buNone/>
            </a:pPr>
            <a:r>
              <a:rPr b="1" i="0" lang="es" sz="2100" u="none" cap="none" strike="noStrike">
                <a:solidFill>
                  <a:srgbClr val="999999"/>
                </a:solidFill>
                <a:latin typeface="Montserrat"/>
                <a:ea typeface="Montserrat"/>
                <a:cs typeface="Montserrat"/>
                <a:sym typeface="Montserrat"/>
              </a:rPr>
              <a:t>Facial Recognition</a:t>
            </a:r>
            <a:endParaRPr b="1" i="0" sz="2100" u="none" cap="none" strike="noStrike">
              <a:solidFill>
                <a:srgbClr val="999999"/>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600"/>
              <a:buFont typeface="Montserrat"/>
              <a:buNone/>
            </a:pPr>
            <a:r>
              <a:rPr b="1" i="0" lang="es" sz="1500" u="none" cap="none" strike="noStrike">
                <a:solidFill>
                  <a:schemeClr val="dk1"/>
                </a:solidFill>
                <a:latin typeface="Montserrat"/>
                <a:ea typeface="Montserrat"/>
                <a:cs typeface="Montserrat"/>
                <a:sym typeface="Montserrat"/>
              </a:rPr>
              <a:t>Factors: Gender, Race</a:t>
            </a:r>
            <a:endParaRPr b="1" i="0" sz="1500" u="none" cap="none" strike="noStrike">
              <a:solidFill>
                <a:schemeClr val="dk1"/>
              </a:solidFill>
              <a:latin typeface="Montserrat"/>
              <a:ea typeface="Montserrat"/>
              <a:cs typeface="Montserrat"/>
              <a:sym typeface="Montserrat"/>
            </a:endParaRPr>
          </a:p>
        </p:txBody>
      </p:sp>
      <p:sp>
        <p:nvSpPr>
          <p:cNvPr id="326" name="Google Shape;326;p51"/>
          <p:cNvSpPr txBox="1"/>
          <p:nvPr/>
        </p:nvSpPr>
        <p:spPr>
          <a:xfrm>
            <a:off x="224050" y="1509950"/>
            <a:ext cx="22950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Examination of facial-analysis software shows error rate of 0.8 percent for light-skinned men, 34.7 percent for </a:t>
            </a:r>
            <a:r>
              <a:rPr b="1" i="0" lang="es" sz="1400" u="none" cap="none" strike="noStrike">
                <a:solidFill>
                  <a:srgbClr val="124484"/>
                </a:solidFill>
                <a:latin typeface="Arial"/>
                <a:ea typeface="Arial"/>
                <a:cs typeface="Arial"/>
                <a:sym typeface="Arial"/>
              </a:rPr>
              <a:t>dark-skinned women.</a:t>
            </a:r>
            <a:endParaRPr b="1" i="0" sz="1400" u="none" cap="none" strike="noStrike">
              <a:solidFill>
                <a:srgbClr val="12448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50505"/>
                </a:solidFill>
                <a:latin typeface="Arial"/>
                <a:ea typeface="Arial"/>
                <a:cs typeface="Arial"/>
                <a:sym typeface="Arial"/>
              </a:rPr>
              <a:t>The </a:t>
            </a:r>
            <a:r>
              <a:rPr b="1" i="0" lang="es" sz="1400" u="none" cap="none" strike="noStrike">
                <a:solidFill>
                  <a:srgbClr val="050505"/>
                </a:solidFill>
                <a:latin typeface="Arial"/>
                <a:ea typeface="Arial"/>
                <a:cs typeface="Arial"/>
                <a:sym typeface="Arial"/>
              </a:rPr>
              <a:t>data set </a:t>
            </a:r>
            <a:r>
              <a:rPr b="0" i="0" lang="es" sz="1400" u="none" cap="none" strike="noStrike">
                <a:solidFill>
                  <a:srgbClr val="050505"/>
                </a:solidFill>
                <a:latin typeface="Arial"/>
                <a:ea typeface="Arial"/>
                <a:cs typeface="Arial"/>
                <a:sym typeface="Arial"/>
              </a:rPr>
              <a:t>used to assess its performance was more than </a:t>
            </a:r>
            <a:r>
              <a:rPr b="1" i="0" lang="es" sz="1400" u="none" cap="none" strike="noStrike">
                <a:solidFill>
                  <a:srgbClr val="124484"/>
                </a:solidFill>
                <a:latin typeface="Arial"/>
                <a:ea typeface="Arial"/>
                <a:cs typeface="Arial"/>
                <a:sym typeface="Arial"/>
              </a:rPr>
              <a:t>77 percent male and more than 83 percent white.</a:t>
            </a:r>
            <a:endParaRPr b="1" i="0" sz="1400" u="none" cap="none" strike="noStrike">
              <a:solidFill>
                <a:srgbClr val="124484"/>
              </a:solidFill>
              <a:latin typeface="Arial"/>
              <a:ea typeface="Arial"/>
              <a:cs typeface="Arial"/>
              <a:sym typeface="Arial"/>
            </a:endParaRPr>
          </a:p>
        </p:txBody>
      </p:sp>
      <p:pic>
        <p:nvPicPr>
          <p:cNvPr id="327" name="Google Shape;327;p51"/>
          <p:cNvPicPr preferRelativeResize="0"/>
          <p:nvPr/>
        </p:nvPicPr>
        <p:blipFill rotWithShape="1">
          <a:blip r:embed="rId4">
            <a:alphaModFix/>
          </a:blip>
          <a:srcRect b="0" l="0" r="0" t="0"/>
          <a:stretch/>
        </p:blipFill>
        <p:spPr>
          <a:xfrm>
            <a:off x="277743" y="4598551"/>
            <a:ext cx="1309128" cy="326033"/>
          </a:xfrm>
          <a:prstGeom prst="rect">
            <a:avLst/>
          </a:prstGeom>
          <a:noFill/>
          <a:ln>
            <a:noFill/>
          </a:ln>
        </p:spPr>
      </p:pic>
      <p:sp>
        <p:nvSpPr>
          <p:cNvPr id="328" name="Google Shape;328;p51"/>
          <p:cNvSpPr txBox="1"/>
          <p:nvPr/>
        </p:nvSpPr>
        <p:spPr>
          <a:xfrm>
            <a:off x="2687006" y="4559513"/>
            <a:ext cx="566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https://intersectionaldesign.com/form-and-function/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2"/>
          <p:cNvPicPr preferRelativeResize="0"/>
          <p:nvPr/>
        </p:nvPicPr>
        <p:blipFill rotWithShape="1">
          <a:blip r:embed="rId3">
            <a:alphaModFix/>
          </a:blip>
          <a:srcRect b="0" l="0" r="0" t="0"/>
          <a:stretch/>
        </p:blipFill>
        <p:spPr>
          <a:xfrm>
            <a:off x="4883275" y="292250"/>
            <a:ext cx="4105724" cy="2123650"/>
          </a:xfrm>
          <a:prstGeom prst="rect">
            <a:avLst/>
          </a:prstGeom>
          <a:noFill/>
          <a:ln>
            <a:noFill/>
          </a:ln>
        </p:spPr>
      </p:pic>
      <p:sp>
        <p:nvSpPr>
          <p:cNvPr id="334" name="Google Shape;334;p52"/>
          <p:cNvSpPr txBox="1"/>
          <p:nvPr/>
        </p:nvSpPr>
        <p:spPr>
          <a:xfrm>
            <a:off x="163875" y="230975"/>
            <a:ext cx="4229400" cy="766800"/>
          </a:xfrm>
          <a:prstGeom prst="rect">
            <a:avLst/>
          </a:prstGeom>
          <a:noFill/>
          <a:ln>
            <a:noFill/>
          </a:ln>
        </p:spPr>
        <p:txBody>
          <a:bodyPr anchorCtr="0" anchor="t" bIns="91425" lIns="91425" spcFirstLastPara="1" rIns="91425" wrap="square" tIns="91425">
            <a:spAutoFit/>
          </a:bodyPr>
          <a:lstStyle/>
          <a:p>
            <a:pPr indent="0" lvl="0" marL="0" marR="0" rtl="0" algn="l">
              <a:lnSpc>
                <a:spcPct val="108695"/>
              </a:lnSpc>
              <a:spcBef>
                <a:spcPts val="0"/>
              </a:spcBef>
              <a:spcAft>
                <a:spcPts val="0"/>
              </a:spcAft>
              <a:buClr>
                <a:srgbClr val="000000"/>
              </a:buClr>
              <a:buSzPts val="2100"/>
              <a:buFont typeface="Arial"/>
              <a:buNone/>
            </a:pPr>
            <a:r>
              <a:rPr b="1" i="0" lang="es" sz="2100" u="none" cap="none" strike="noStrike">
                <a:solidFill>
                  <a:srgbClr val="999999"/>
                </a:solidFill>
                <a:latin typeface="Montserrat"/>
                <a:ea typeface="Montserrat"/>
                <a:cs typeface="Montserrat"/>
                <a:sym typeface="Montserrat"/>
              </a:rPr>
              <a:t>Bias vehicle crash testing</a:t>
            </a:r>
            <a:endParaRPr b="1" i="0" sz="35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Montserrat"/>
              <a:buNone/>
            </a:pPr>
            <a:r>
              <a:rPr b="1" i="0" lang="es" sz="1500" u="none" cap="none" strike="noStrike">
                <a:solidFill>
                  <a:schemeClr val="dk1"/>
                </a:solidFill>
                <a:latin typeface="Montserrat"/>
                <a:ea typeface="Montserrat"/>
                <a:cs typeface="Montserrat"/>
                <a:sym typeface="Montserrat"/>
              </a:rPr>
              <a:t>Factors: Gender, Age</a:t>
            </a:r>
            <a:endParaRPr b="1" i="0" sz="3500" u="none" cap="none" strike="noStrike">
              <a:solidFill>
                <a:schemeClr val="dk1"/>
              </a:solidFill>
              <a:highlight>
                <a:srgbClr val="FFFFFF"/>
              </a:highlight>
              <a:latin typeface="Arial"/>
              <a:ea typeface="Arial"/>
              <a:cs typeface="Arial"/>
              <a:sym typeface="Arial"/>
            </a:endParaRPr>
          </a:p>
        </p:txBody>
      </p:sp>
      <p:pic>
        <p:nvPicPr>
          <p:cNvPr id="335" name="Google Shape;335;p52"/>
          <p:cNvPicPr preferRelativeResize="0"/>
          <p:nvPr/>
        </p:nvPicPr>
        <p:blipFill rotWithShape="1">
          <a:blip r:embed="rId4">
            <a:alphaModFix/>
          </a:blip>
          <a:srcRect b="0" l="0" r="0" t="0"/>
          <a:stretch/>
        </p:blipFill>
        <p:spPr>
          <a:xfrm>
            <a:off x="4883275" y="2571741"/>
            <a:ext cx="4105725" cy="2436059"/>
          </a:xfrm>
          <a:prstGeom prst="rect">
            <a:avLst/>
          </a:prstGeom>
          <a:noFill/>
          <a:ln>
            <a:noFill/>
          </a:ln>
        </p:spPr>
      </p:pic>
      <p:sp>
        <p:nvSpPr>
          <p:cNvPr id="336" name="Google Shape;336;p52"/>
          <p:cNvSpPr txBox="1"/>
          <p:nvPr/>
        </p:nvSpPr>
        <p:spPr>
          <a:xfrm>
            <a:off x="263025" y="1269875"/>
            <a:ext cx="42699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Female drivers are 47% more likely to sustain severe injuries than males</a:t>
            </a:r>
            <a:r>
              <a:rPr b="0" i="0" lang="es" sz="1400" u="none" cap="none" strike="noStrike">
                <a:solidFill>
                  <a:srgbClr val="000000"/>
                </a:solidFill>
                <a:latin typeface="Arial"/>
                <a:ea typeface="Arial"/>
                <a:cs typeface="Arial"/>
                <a:sym typeface="Arial"/>
              </a:rPr>
              <a:t> in comparable crashers, when controlling for body mass. Crash test dummies have been designed to represent the mid-sided male, the 5th percentile female dummy is simply a scaled-down version of this male norm. These small dummies are </a:t>
            </a:r>
            <a:r>
              <a:rPr b="1" i="0" lang="es" sz="1400" u="none" cap="none" strike="noStrike">
                <a:solidFill>
                  <a:srgbClr val="000000"/>
                </a:solidFill>
                <a:latin typeface="Arial"/>
                <a:ea typeface="Arial"/>
                <a:cs typeface="Arial"/>
                <a:sym typeface="Arial"/>
              </a:rPr>
              <a:t>often placed in the passenger's seat, </a:t>
            </a:r>
            <a:r>
              <a:rPr b="0" i="0" lang="es" sz="1400" u="none" cap="none" strike="noStrike">
                <a:solidFill>
                  <a:srgbClr val="000000"/>
                </a:solidFill>
                <a:latin typeface="Arial"/>
                <a:ea typeface="Arial"/>
                <a:cs typeface="Arial"/>
                <a:sym typeface="Arial"/>
              </a:rPr>
              <a:t>which reinforces </a:t>
            </a:r>
            <a:r>
              <a:rPr b="1" i="0" lang="es" sz="1400" u="none" cap="none" strike="noStrike">
                <a:solidFill>
                  <a:srgbClr val="000000"/>
                </a:solidFill>
                <a:latin typeface="Arial"/>
                <a:ea typeface="Arial"/>
                <a:cs typeface="Arial"/>
                <a:sym typeface="Arial"/>
              </a:rPr>
              <a:t>gender stereotypes</a:t>
            </a:r>
            <a:r>
              <a:rPr b="0" i="0" lang="es" sz="1400" u="none" cap="none" strike="noStrike">
                <a:solidFill>
                  <a:srgbClr val="000000"/>
                </a:solidFill>
                <a:latin typeface="Arial"/>
                <a:ea typeface="Arial"/>
                <a:cs typeface="Arial"/>
                <a:sym typeface="Arial"/>
              </a:rPr>
              <a:t> and fails to protect women drivers.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Older people are more likely to experience serious injuries in almost every crash</a:t>
            </a:r>
            <a:r>
              <a:rPr b="0" i="0" lang="es" sz="1400" u="none" cap="none" strike="noStrike">
                <a:solidFill>
                  <a:srgbClr val="000000"/>
                </a:solidFill>
                <a:latin typeface="Arial"/>
                <a:ea typeface="Arial"/>
                <a:cs typeface="Arial"/>
                <a:sym typeface="Arial"/>
              </a:rPr>
              <a:t> type, and older women are at greatest risk for bone fracture. </a:t>
            </a:r>
            <a:endParaRPr b="0" i="0" sz="1400" u="none" cap="none" strike="noStrike">
              <a:solidFill>
                <a:srgbClr val="000000"/>
              </a:solidFill>
              <a:latin typeface="Arial"/>
              <a:ea typeface="Arial"/>
              <a:cs typeface="Arial"/>
              <a:sym typeface="Arial"/>
            </a:endParaRPr>
          </a:p>
        </p:txBody>
      </p:sp>
      <p:sp>
        <p:nvSpPr>
          <p:cNvPr id="337" name="Google Shape;337;p52"/>
          <p:cNvSpPr txBox="1"/>
          <p:nvPr/>
        </p:nvSpPr>
        <p:spPr>
          <a:xfrm>
            <a:off x="0" y="4743300"/>
            <a:ext cx="5669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https://intersectionaldesign.com/form-and-function/</a:t>
            </a:r>
            <a:endParaRPr b="0" i="0" sz="1400" u="none" cap="none" strike="noStrike">
              <a:solidFill>
                <a:srgbClr val="000000"/>
              </a:solidFill>
              <a:latin typeface="Arial"/>
              <a:ea typeface="Arial"/>
              <a:cs typeface="Arial"/>
              <a:sym typeface="Arial"/>
            </a:endParaRPr>
          </a:p>
        </p:txBody>
      </p:sp>
      <p:sp>
        <p:nvSpPr>
          <p:cNvPr id="338" name="Google Shape;338;p52"/>
          <p:cNvSpPr/>
          <p:nvPr/>
        </p:nvSpPr>
        <p:spPr>
          <a:xfrm>
            <a:off x="5798324" y="608351"/>
            <a:ext cx="1293600" cy="1856400"/>
          </a:xfrm>
          <a:prstGeom prst="ellipse">
            <a:avLst/>
          </a:prstGeom>
          <a:noFill/>
          <a:ln cap="rnd" cmpd="sng" w="22225">
            <a:solidFill>
              <a:srgbClr val="C0000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3"/>
          <p:cNvPicPr preferRelativeResize="0"/>
          <p:nvPr/>
        </p:nvPicPr>
        <p:blipFill rotWithShape="1">
          <a:blip r:embed="rId3">
            <a:alphaModFix/>
          </a:blip>
          <a:srcRect b="0" l="10128" r="0" t="0"/>
          <a:stretch/>
        </p:blipFill>
        <p:spPr>
          <a:xfrm>
            <a:off x="3516675" y="1228775"/>
            <a:ext cx="5561400" cy="3480799"/>
          </a:xfrm>
          <a:prstGeom prst="rect">
            <a:avLst/>
          </a:prstGeom>
          <a:noFill/>
          <a:ln>
            <a:noFill/>
          </a:ln>
        </p:spPr>
      </p:pic>
      <p:pic>
        <p:nvPicPr>
          <p:cNvPr descr="Logo" id="344" name="Google Shape;344;p53"/>
          <p:cNvPicPr preferRelativeResize="0"/>
          <p:nvPr/>
        </p:nvPicPr>
        <p:blipFill rotWithShape="1">
          <a:blip r:embed="rId4">
            <a:alphaModFix/>
          </a:blip>
          <a:srcRect b="0" l="0" r="0" t="0"/>
          <a:stretch/>
        </p:blipFill>
        <p:spPr>
          <a:xfrm>
            <a:off x="5145027" y="141399"/>
            <a:ext cx="836250" cy="836250"/>
          </a:xfrm>
          <a:prstGeom prst="rect">
            <a:avLst/>
          </a:prstGeom>
          <a:noFill/>
          <a:ln>
            <a:noFill/>
          </a:ln>
        </p:spPr>
      </p:pic>
      <p:pic>
        <p:nvPicPr>
          <p:cNvPr descr="New Urban Mechanics" id="345" name="Google Shape;345;p53"/>
          <p:cNvPicPr preferRelativeResize="0"/>
          <p:nvPr/>
        </p:nvPicPr>
        <p:blipFill rotWithShape="1">
          <a:blip r:embed="rId5">
            <a:alphaModFix/>
          </a:blip>
          <a:srcRect b="0" l="0" r="0" t="0"/>
          <a:stretch/>
        </p:blipFill>
        <p:spPr>
          <a:xfrm>
            <a:off x="6137722" y="230555"/>
            <a:ext cx="1247475" cy="523944"/>
          </a:xfrm>
          <a:prstGeom prst="rect">
            <a:avLst/>
          </a:prstGeom>
          <a:noFill/>
          <a:ln>
            <a:noFill/>
          </a:ln>
        </p:spPr>
      </p:pic>
      <p:sp>
        <p:nvSpPr>
          <p:cNvPr id="346" name="Google Shape;346;p53"/>
          <p:cNvSpPr txBox="1"/>
          <p:nvPr/>
        </p:nvSpPr>
        <p:spPr>
          <a:xfrm>
            <a:off x="163875" y="230975"/>
            <a:ext cx="4229400" cy="997800"/>
          </a:xfrm>
          <a:prstGeom prst="rect">
            <a:avLst/>
          </a:prstGeom>
          <a:noFill/>
          <a:ln>
            <a:noFill/>
          </a:ln>
        </p:spPr>
        <p:txBody>
          <a:bodyPr anchorCtr="0" anchor="t" bIns="91425" lIns="91425" spcFirstLastPara="1" rIns="91425" wrap="square" tIns="91425">
            <a:spAutoFit/>
          </a:bodyPr>
          <a:lstStyle/>
          <a:p>
            <a:pPr indent="0" lvl="0" marL="0" rtl="0" algn="l">
              <a:lnSpc>
                <a:spcPct val="108695"/>
              </a:lnSpc>
              <a:spcBef>
                <a:spcPts val="0"/>
              </a:spcBef>
              <a:spcAft>
                <a:spcPts val="0"/>
              </a:spcAft>
              <a:buNone/>
            </a:pPr>
            <a:r>
              <a:rPr b="1" lang="es" sz="2100">
                <a:solidFill>
                  <a:srgbClr val="999999"/>
                </a:solidFill>
                <a:latin typeface="Montserrat"/>
                <a:ea typeface="Montserrat"/>
                <a:cs typeface="Montserrat"/>
                <a:sym typeface="Montserrat"/>
              </a:rPr>
              <a:t>Bias Big Data Reported</a:t>
            </a:r>
            <a:endParaRPr b="1" sz="3500">
              <a:solidFill>
                <a:schemeClr val="dk1"/>
              </a:solidFill>
              <a:highlight>
                <a:srgbClr val="FFFFFF"/>
              </a:highlight>
            </a:endParaRPr>
          </a:p>
          <a:p>
            <a:pPr indent="0" lvl="0" marL="0" rtl="0" algn="l">
              <a:spcBef>
                <a:spcPts val="0"/>
              </a:spcBef>
              <a:spcAft>
                <a:spcPts val="0"/>
              </a:spcAft>
              <a:buClr>
                <a:schemeClr val="dk1"/>
              </a:buClr>
              <a:buSzPts val="1600"/>
              <a:buFont typeface="Montserrat"/>
              <a:buNone/>
            </a:pPr>
            <a:r>
              <a:rPr b="1" lang="es" sz="1500">
                <a:solidFill>
                  <a:schemeClr val="dk1"/>
                </a:solidFill>
                <a:latin typeface="Montserrat"/>
                <a:ea typeface="Montserrat"/>
                <a:cs typeface="Montserrat"/>
                <a:sym typeface="Montserrat"/>
              </a:rPr>
              <a:t>Factors: age, socioeconomic status, geographical location </a:t>
            </a:r>
            <a:endParaRPr b="1" sz="1500">
              <a:solidFill>
                <a:schemeClr val="dk1"/>
              </a:solidFill>
              <a:latin typeface="Montserrat"/>
              <a:ea typeface="Montserrat"/>
              <a:cs typeface="Montserrat"/>
              <a:sym typeface="Montserrat"/>
            </a:endParaRPr>
          </a:p>
        </p:txBody>
      </p:sp>
      <p:sp>
        <p:nvSpPr>
          <p:cNvPr id="347" name="Google Shape;347;p53"/>
          <p:cNvSpPr txBox="1"/>
          <p:nvPr/>
        </p:nvSpPr>
        <p:spPr>
          <a:xfrm>
            <a:off x="311725" y="1685275"/>
            <a:ext cx="2669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400"/>
              <a:t>The system reported a disproportionate number of potholes in </a:t>
            </a:r>
            <a:r>
              <a:rPr b="1" lang="es" sz="1400"/>
              <a:t>wealthier neighbourhoods</a:t>
            </a:r>
            <a:r>
              <a:rPr lang="es" sz="1400"/>
              <a:t>. It turned out it was oversampling the</a:t>
            </a:r>
            <a:r>
              <a:rPr b="1" lang="es" sz="1400"/>
              <a:t> younger</a:t>
            </a:r>
            <a:r>
              <a:rPr lang="es" sz="1400"/>
              <a:t>, more affluent citizens who were digitally clued up enough to download and use the app.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nvSpPr>
        <p:spPr>
          <a:xfrm>
            <a:off x="163875" y="230975"/>
            <a:ext cx="4229400" cy="766800"/>
          </a:xfrm>
          <a:prstGeom prst="rect">
            <a:avLst/>
          </a:prstGeom>
          <a:noFill/>
          <a:ln>
            <a:noFill/>
          </a:ln>
        </p:spPr>
        <p:txBody>
          <a:bodyPr anchorCtr="0" anchor="t" bIns="91425" lIns="91425" spcFirstLastPara="1" rIns="91425" wrap="square" tIns="91425">
            <a:spAutoFit/>
          </a:bodyPr>
          <a:lstStyle/>
          <a:p>
            <a:pPr indent="0" lvl="0" marL="0" rtl="0" algn="l">
              <a:lnSpc>
                <a:spcPct val="108695"/>
              </a:lnSpc>
              <a:spcBef>
                <a:spcPts val="0"/>
              </a:spcBef>
              <a:spcAft>
                <a:spcPts val="0"/>
              </a:spcAft>
              <a:buNone/>
            </a:pPr>
            <a:r>
              <a:rPr b="1" lang="es" sz="2100">
                <a:solidFill>
                  <a:srgbClr val="999999"/>
                </a:solidFill>
                <a:latin typeface="Montserrat"/>
                <a:ea typeface="Montserrat"/>
                <a:cs typeface="Montserrat"/>
                <a:sym typeface="Montserrat"/>
              </a:rPr>
              <a:t>Bias Big Data Reported</a:t>
            </a:r>
            <a:endParaRPr b="1" sz="3500">
              <a:solidFill>
                <a:schemeClr val="dk1"/>
              </a:solidFill>
              <a:highlight>
                <a:srgbClr val="FFFFFF"/>
              </a:highlight>
            </a:endParaRPr>
          </a:p>
          <a:p>
            <a:pPr indent="0" lvl="0" marL="0" rtl="0" algn="l">
              <a:spcBef>
                <a:spcPts val="0"/>
              </a:spcBef>
              <a:spcAft>
                <a:spcPts val="0"/>
              </a:spcAft>
              <a:buClr>
                <a:schemeClr val="dk1"/>
              </a:buClr>
              <a:buSzPts val="1600"/>
              <a:buFont typeface="Montserrat"/>
              <a:buNone/>
            </a:pPr>
            <a:r>
              <a:rPr b="1" lang="es" sz="1500">
                <a:solidFill>
                  <a:schemeClr val="dk1"/>
                </a:solidFill>
                <a:latin typeface="Montserrat"/>
                <a:ea typeface="Montserrat"/>
                <a:cs typeface="Montserrat"/>
                <a:sym typeface="Montserrat"/>
              </a:rPr>
              <a:t>Factors: gender, geographical location.  </a:t>
            </a:r>
            <a:endParaRPr b="1" sz="1500">
              <a:solidFill>
                <a:schemeClr val="dk1"/>
              </a:solidFill>
              <a:latin typeface="Montserrat"/>
              <a:ea typeface="Montserrat"/>
              <a:cs typeface="Montserrat"/>
              <a:sym typeface="Montserrat"/>
            </a:endParaRPr>
          </a:p>
        </p:txBody>
      </p:sp>
      <p:sp>
        <p:nvSpPr>
          <p:cNvPr id="353" name="Google Shape;353;p54"/>
          <p:cNvSpPr txBox="1"/>
          <p:nvPr/>
        </p:nvSpPr>
        <p:spPr>
          <a:xfrm>
            <a:off x="221481" y="1173081"/>
            <a:ext cx="26691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Cycling is an outdoor activity with massive health benefits, and an effective solution towards sustainable urban transport. Despite these benefits and the recent rising popularity of cycling, most countries still have a negligible uptake. This uptake is especially low for women: there is a largely unexplained, persistent gender gap in cycling.  We find a positive association between </a:t>
            </a:r>
            <a:r>
              <a:rPr b="1" lang="es" sz="1100"/>
              <a:t>female cycling rate and urban road safety</a:t>
            </a:r>
            <a:r>
              <a:rPr lang="es" sz="1100"/>
              <a:t>. On a microscopic level, we identify female preferences for street-specific features in the city of New York. Enhancing the quality of the dedicated </a:t>
            </a:r>
            <a:r>
              <a:rPr b="1" lang="es" sz="1100"/>
              <a:t>cycling infrastructure may be a way to make urban environments more accessible for women, thereby making urban transport more sustainable for everyone.</a:t>
            </a:r>
            <a:endParaRPr b="1" sz="700"/>
          </a:p>
        </p:txBody>
      </p:sp>
      <p:pic>
        <p:nvPicPr>
          <p:cNvPr id="354" name="Google Shape;354;p54"/>
          <p:cNvPicPr preferRelativeResize="0"/>
          <p:nvPr/>
        </p:nvPicPr>
        <p:blipFill rotWithShape="1">
          <a:blip r:embed="rId3">
            <a:alphaModFix/>
          </a:blip>
          <a:srcRect b="0" l="0" r="5713" t="0"/>
          <a:stretch/>
        </p:blipFill>
        <p:spPr>
          <a:xfrm>
            <a:off x="3209494" y="1600500"/>
            <a:ext cx="5595339" cy="2755463"/>
          </a:xfrm>
          <a:prstGeom prst="rect">
            <a:avLst/>
          </a:prstGeom>
          <a:noFill/>
          <a:ln>
            <a:noFill/>
          </a:ln>
        </p:spPr>
      </p:pic>
      <p:sp>
        <p:nvSpPr>
          <p:cNvPr id="355" name="Google Shape;355;p54"/>
          <p:cNvSpPr txBox="1"/>
          <p:nvPr/>
        </p:nvSpPr>
        <p:spPr>
          <a:xfrm>
            <a:off x="3931744" y="4727606"/>
            <a:ext cx="2250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100"/>
              <a:t>https://arxiv.org/abs/2203.09378</a:t>
            </a:r>
            <a:endParaRPr sz="1100"/>
          </a:p>
        </p:txBody>
      </p:sp>
      <p:pic>
        <p:nvPicPr>
          <p:cNvPr id="356" name="Google Shape;356;p54"/>
          <p:cNvPicPr preferRelativeResize="0"/>
          <p:nvPr/>
        </p:nvPicPr>
        <p:blipFill>
          <a:blip r:embed="rId4">
            <a:alphaModFix/>
          </a:blip>
          <a:stretch>
            <a:fillRect/>
          </a:stretch>
        </p:blipFill>
        <p:spPr>
          <a:xfrm>
            <a:off x="6181744" y="63394"/>
            <a:ext cx="2359050" cy="14437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p:nvPr/>
        </p:nvSpPr>
        <p:spPr>
          <a:xfrm>
            <a:off x="4510299" y="1266900"/>
            <a:ext cx="4629995" cy="3137197"/>
          </a:xfrm>
          <a:custGeom>
            <a:rect b="b" l="l" r="r" t="t"/>
            <a:pathLst>
              <a:path extrusionOk="0" h="2807335" w="7590155">
                <a:moveTo>
                  <a:pt x="7589939" y="2807233"/>
                </a:moveTo>
                <a:lnTo>
                  <a:pt x="0" y="2807233"/>
                </a:lnTo>
                <a:lnTo>
                  <a:pt x="0" y="0"/>
                </a:lnTo>
                <a:lnTo>
                  <a:pt x="7589939" y="0"/>
                </a:lnTo>
                <a:lnTo>
                  <a:pt x="7589939" y="2807233"/>
                </a:lnTo>
                <a:close/>
              </a:path>
            </a:pathLst>
          </a:custGeom>
          <a:solidFill>
            <a:srgbClr val="F6F5F6"/>
          </a:solid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t/>
            </a:r>
            <a:endParaRPr sz="3600">
              <a:solidFill>
                <a:schemeClr val="dk1"/>
              </a:solidFill>
            </a:endParaRPr>
          </a:p>
          <a:p>
            <a:pPr indent="0" lvl="0" marL="0" rtl="0" algn="ctr">
              <a:spcBef>
                <a:spcPts val="0"/>
              </a:spcBef>
              <a:spcAft>
                <a:spcPts val="0"/>
              </a:spcAft>
              <a:buClr>
                <a:schemeClr val="dk1"/>
              </a:buClr>
              <a:buSzPts val="1100"/>
              <a:buFont typeface="Arial"/>
              <a:buNone/>
            </a:pPr>
            <a:r>
              <a:t/>
            </a:r>
            <a:endParaRPr sz="3000">
              <a:solidFill>
                <a:schemeClr val="dk1"/>
              </a:solidFill>
            </a:endParaRPr>
          </a:p>
          <a:p>
            <a:pPr indent="0" lvl="0" marL="0" rtl="0" algn="ctr">
              <a:spcBef>
                <a:spcPts val="0"/>
              </a:spcBef>
              <a:spcAft>
                <a:spcPts val="0"/>
              </a:spcAft>
              <a:buClr>
                <a:schemeClr val="dk1"/>
              </a:buClr>
              <a:buSzPts val="1100"/>
              <a:buFont typeface="Arial"/>
              <a:buNone/>
            </a:pPr>
            <a:r>
              <a:rPr lang="es" sz="2500">
                <a:solidFill>
                  <a:schemeClr val="dk2"/>
                </a:solidFill>
                <a:latin typeface="Montserrat"/>
                <a:ea typeface="Montserrat"/>
                <a:cs typeface="Montserrat"/>
                <a:sym typeface="Montserrat"/>
              </a:rPr>
              <a:t>Trustworthy AI: From principles to practice</a:t>
            </a:r>
            <a:endParaRPr sz="2500">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64"/>
              <a:buFont typeface="Arial"/>
              <a:buNone/>
            </a:pPr>
            <a:r>
              <a:t/>
            </a:r>
            <a:endParaRPr sz="1364">
              <a:solidFill>
                <a:schemeClr val="dk2"/>
              </a:solidFill>
              <a:latin typeface="Montserrat"/>
              <a:ea typeface="Montserrat"/>
              <a:cs typeface="Montserrat"/>
              <a:sym typeface="Montserrat"/>
            </a:endParaRPr>
          </a:p>
        </p:txBody>
      </p:sp>
      <p:pic>
        <p:nvPicPr>
          <p:cNvPr id="362" name="Google Shape;362;p55"/>
          <p:cNvPicPr preferRelativeResize="0"/>
          <p:nvPr/>
        </p:nvPicPr>
        <p:blipFill rotWithShape="1">
          <a:blip r:embed="rId3">
            <a:alphaModFix/>
          </a:blip>
          <a:srcRect b="0" l="53135" r="18532" t="0"/>
          <a:stretch/>
        </p:blipFill>
        <p:spPr>
          <a:xfrm>
            <a:off x="1071575" y="1266401"/>
            <a:ext cx="3829981" cy="3119441"/>
          </a:xfrm>
          <a:prstGeom prst="rect">
            <a:avLst/>
          </a:prstGeom>
          <a:noFill/>
          <a:ln>
            <a:noFill/>
          </a:ln>
        </p:spPr>
      </p:pic>
      <p:pic>
        <p:nvPicPr>
          <p:cNvPr id="363" name="Google Shape;363;p55"/>
          <p:cNvPicPr preferRelativeResize="0"/>
          <p:nvPr/>
        </p:nvPicPr>
        <p:blipFill rotWithShape="1">
          <a:blip r:embed="rId4">
            <a:alphaModFix/>
          </a:blip>
          <a:srcRect b="0" l="0" r="0" t="0"/>
          <a:stretch/>
        </p:blipFill>
        <p:spPr>
          <a:xfrm>
            <a:off x="113161" y="4650350"/>
            <a:ext cx="1745504" cy="4347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6"/>
          <p:cNvPicPr preferRelativeResize="0"/>
          <p:nvPr/>
        </p:nvPicPr>
        <p:blipFill>
          <a:blip r:embed="rId3">
            <a:alphaModFix/>
          </a:blip>
          <a:stretch>
            <a:fillRect/>
          </a:stretch>
        </p:blipFill>
        <p:spPr>
          <a:xfrm>
            <a:off x="-136225" y="0"/>
            <a:ext cx="9740696"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Assessment / Checklists</a:t>
            </a:r>
            <a:endParaRPr/>
          </a:p>
        </p:txBody>
      </p:sp>
      <p:pic>
        <p:nvPicPr>
          <p:cNvPr id="374" name="Google Shape;374;p57"/>
          <p:cNvPicPr preferRelativeResize="0"/>
          <p:nvPr/>
        </p:nvPicPr>
        <p:blipFill>
          <a:blip r:embed="rId3">
            <a:alphaModFix/>
          </a:blip>
          <a:stretch>
            <a:fillRect/>
          </a:stretch>
        </p:blipFill>
        <p:spPr>
          <a:xfrm>
            <a:off x="152400" y="1170125"/>
            <a:ext cx="8941976" cy="3248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8"/>
          <p:cNvPicPr preferRelativeResize="0"/>
          <p:nvPr/>
        </p:nvPicPr>
        <p:blipFill rotWithShape="1">
          <a:blip r:embed="rId3">
            <a:alphaModFix/>
          </a:blip>
          <a:srcRect b="0" l="0" r="0" t="0"/>
          <a:stretch/>
        </p:blipFill>
        <p:spPr>
          <a:xfrm>
            <a:off x="1302838" y="1145925"/>
            <a:ext cx="6538318" cy="3820975"/>
          </a:xfrm>
          <a:prstGeom prst="rect">
            <a:avLst/>
          </a:prstGeom>
          <a:noFill/>
          <a:ln>
            <a:noFill/>
          </a:ln>
        </p:spPr>
      </p:pic>
      <p:sp>
        <p:nvSpPr>
          <p:cNvPr id="380" name="Google Shape;380;p58"/>
          <p:cNvSpPr/>
          <p:nvPr/>
        </p:nvSpPr>
        <p:spPr>
          <a:xfrm rot="5400000">
            <a:off x="36383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381" name="Google Shape;381;p58"/>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382" name="Google Shape;382;p58"/>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383" name="Google Shape;383;p58"/>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384" name="Google Shape;384;p58"/>
          <p:cNvSpPr txBox="1"/>
          <p:nvPr>
            <p:ph type="title"/>
          </p:nvPr>
        </p:nvSpPr>
        <p:spPr>
          <a:xfrm>
            <a:off x="273150" y="273338"/>
            <a:ext cx="7670700" cy="552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15000"/>
              </a:lnSpc>
              <a:spcBef>
                <a:spcPts val="0"/>
              </a:spcBef>
              <a:spcAft>
                <a:spcPts val="0"/>
              </a:spcAft>
              <a:buSzPct val="45833"/>
              <a:buFont typeface="Montserrat"/>
              <a:buNone/>
            </a:pPr>
            <a:r>
              <a:rPr b="1" lang="es" sz="2400">
                <a:solidFill>
                  <a:schemeClr val="lt1"/>
                </a:solidFill>
                <a:latin typeface="Montserrat"/>
                <a:ea typeface="Montserrat"/>
                <a:cs typeface="Montserrat"/>
                <a:sym typeface="Montserrat"/>
              </a:rPr>
              <a:t>Trustworthy AI ethical requirements</a:t>
            </a:r>
            <a:endParaRPr b="1" sz="24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SzPct val="45833"/>
              <a:buFont typeface="Montserrat"/>
              <a:buNone/>
            </a:pPr>
            <a:r>
              <a:t/>
            </a:r>
            <a:endParaRPr b="1" sz="2400">
              <a:solidFill>
                <a:schemeClr val="lt1"/>
              </a:solidFill>
              <a:latin typeface="Montserrat"/>
              <a:ea typeface="Montserrat"/>
              <a:cs typeface="Montserrat"/>
              <a:sym typeface="Montserrat"/>
            </a:endParaRPr>
          </a:p>
        </p:txBody>
      </p:sp>
      <p:pic>
        <p:nvPicPr>
          <p:cNvPr id="385" name="Google Shape;385;p58"/>
          <p:cNvPicPr preferRelativeResize="0"/>
          <p:nvPr/>
        </p:nvPicPr>
        <p:blipFill rotWithShape="1">
          <a:blip r:embed="rId4">
            <a:alphaModFix/>
          </a:blip>
          <a:srcRect b="0" l="0" r="0" t="0"/>
          <a:stretch/>
        </p:blipFill>
        <p:spPr>
          <a:xfrm>
            <a:off x="277743" y="4598551"/>
            <a:ext cx="1309128" cy="3260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838200" y="365125"/>
            <a:ext cx="10515600" cy="132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Responsible AI practices</a:t>
            </a:r>
            <a:endParaRPr/>
          </a:p>
        </p:txBody>
      </p:sp>
      <p:pic>
        <p:nvPicPr>
          <p:cNvPr id="391" name="Google Shape;391;p59"/>
          <p:cNvPicPr preferRelativeResize="0"/>
          <p:nvPr/>
        </p:nvPicPr>
        <p:blipFill>
          <a:blip r:embed="rId3">
            <a:alphaModFix/>
          </a:blip>
          <a:stretch>
            <a:fillRect/>
          </a:stretch>
        </p:blipFill>
        <p:spPr>
          <a:xfrm>
            <a:off x="4268575" y="1319950"/>
            <a:ext cx="4765025" cy="3174950"/>
          </a:xfrm>
          <a:prstGeom prst="rect">
            <a:avLst/>
          </a:prstGeom>
          <a:noFill/>
          <a:ln>
            <a:noFill/>
          </a:ln>
        </p:spPr>
      </p:pic>
      <p:pic>
        <p:nvPicPr>
          <p:cNvPr id="392" name="Google Shape;392;p59"/>
          <p:cNvPicPr preferRelativeResize="0"/>
          <p:nvPr/>
        </p:nvPicPr>
        <p:blipFill>
          <a:blip r:embed="rId4">
            <a:alphaModFix/>
          </a:blip>
          <a:stretch>
            <a:fillRect/>
          </a:stretch>
        </p:blipFill>
        <p:spPr>
          <a:xfrm>
            <a:off x="152400" y="1170125"/>
            <a:ext cx="3917035" cy="3820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3"/>
          <p:cNvSpPr/>
          <p:nvPr/>
        </p:nvSpPr>
        <p:spPr>
          <a:xfrm>
            <a:off x="4901550" y="1266900"/>
            <a:ext cx="4231511" cy="3137197"/>
          </a:xfrm>
          <a:custGeom>
            <a:rect b="b" l="l" r="r" t="t"/>
            <a:pathLst>
              <a:path extrusionOk="0" h="2807335" w="7590155">
                <a:moveTo>
                  <a:pt x="7589939" y="2807233"/>
                </a:moveTo>
                <a:lnTo>
                  <a:pt x="0" y="2807233"/>
                </a:lnTo>
                <a:lnTo>
                  <a:pt x="0" y="0"/>
                </a:lnTo>
                <a:lnTo>
                  <a:pt x="7589939" y="0"/>
                </a:lnTo>
                <a:lnTo>
                  <a:pt x="7589939" y="2807233"/>
                </a:lnTo>
                <a:close/>
              </a:path>
            </a:pathLst>
          </a:custGeom>
          <a:solidFill>
            <a:srgbClr val="F6F5F6"/>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t/>
            </a:r>
            <a:endParaRPr b="0" i="0" sz="3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t/>
            </a:r>
            <a:endParaRPr b="0" i="0" sz="3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s" sz="2500" u="none" cap="none" strike="noStrike">
                <a:solidFill>
                  <a:schemeClr val="dk2"/>
                </a:solidFill>
                <a:latin typeface="Montserrat"/>
                <a:ea typeface="Montserrat"/>
                <a:cs typeface="Montserrat"/>
                <a:sym typeface="Montserrat"/>
              </a:rPr>
              <a:t>Social impact and ethical aspects</a:t>
            </a:r>
            <a:endParaRPr b="0" i="0" sz="2500" u="none" cap="none" strike="noStrike">
              <a:solidFill>
                <a:schemeClr val="dk2"/>
              </a:solidFill>
              <a:latin typeface="Montserrat"/>
              <a:ea typeface="Montserrat"/>
              <a:cs typeface="Montserrat"/>
              <a:sym typeface="Montserrat"/>
            </a:endParaRPr>
          </a:p>
        </p:txBody>
      </p:sp>
      <p:pic>
        <p:nvPicPr>
          <p:cNvPr id="135" name="Google Shape;135;p33"/>
          <p:cNvPicPr preferRelativeResize="0"/>
          <p:nvPr/>
        </p:nvPicPr>
        <p:blipFill rotWithShape="1">
          <a:blip r:embed="rId3">
            <a:alphaModFix/>
          </a:blip>
          <a:srcRect b="0" l="53135" r="18532" t="0"/>
          <a:stretch/>
        </p:blipFill>
        <p:spPr>
          <a:xfrm>
            <a:off x="1071575" y="1266401"/>
            <a:ext cx="3829981" cy="3119441"/>
          </a:xfrm>
          <a:prstGeom prst="rect">
            <a:avLst/>
          </a:prstGeom>
          <a:noFill/>
          <a:ln>
            <a:noFill/>
          </a:ln>
        </p:spPr>
      </p:pic>
      <p:pic>
        <p:nvPicPr>
          <p:cNvPr id="136" name="Google Shape;136;p33"/>
          <p:cNvPicPr preferRelativeResize="0"/>
          <p:nvPr/>
        </p:nvPicPr>
        <p:blipFill rotWithShape="1">
          <a:blip r:embed="rId4">
            <a:alphaModFix/>
          </a:blip>
          <a:srcRect b="0" l="0" r="0" t="0"/>
          <a:stretch/>
        </p:blipFill>
        <p:spPr>
          <a:xfrm>
            <a:off x="113161" y="4650350"/>
            <a:ext cx="1745504" cy="43471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Assessment / Checklists</a:t>
            </a:r>
            <a:endParaRPr/>
          </a:p>
        </p:txBody>
      </p:sp>
      <p:pic>
        <p:nvPicPr>
          <p:cNvPr id="398" name="Google Shape;398;p60"/>
          <p:cNvPicPr preferRelativeResize="0"/>
          <p:nvPr/>
        </p:nvPicPr>
        <p:blipFill>
          <a:blip r:embed="rId3">
            <a:alphaModFix/>
          </a:blip>
          <a:stretch>
            <a:fillRect/>
          </a:stretch>
        </p:blipFill>
        <p:spPr>
          <a:xfrm>
            <a:off x="152400" y="121825"/>
            <a:ext cx="8884976" cy="4869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Canvases</a:t>
            </a:r>
            <a:endParaRPr/>
          </a:p>
        </p:txBody>
      </p:sp>
      <p:pic>
        <p:nvPicPr>
          <p:cNvPr id="404" name="Google Shape;404;p61"/>
          <p:cNvPicPr preferRelativeResize="0"/>
          <p:nvPr/>
        </p:nvPicPr>
        <p:blipFill>
          <a:blip r:embed="rId3">
            <a:alphaModFix/>
          </a:blip>
          <a:stretch>
            <a:fillRect/>
          </a:stretch>
        </p:blipFill>
        <p:spPr>
          <a:xfrm>
            <a:off x="2052450" y="166675"/>
            <a:ext cx="6867224" cy="4881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End-to-end frameworks</a:t>
            </a:r>
            <a:endParaRPr/>
          </a:p>
        </p:txBody>
      </p:sp>
      <p:pic>
        <p:nvPicPr>
          <p:cNvPr id="410" name="Google Shape;410;p62"/>
          <p:cNvPicPr preferRelativeResize="0"/>
          <p:nvPr/>
        </p:nvPicPr>
        <p:blipFill>
          <a:blip r:embed="rId3">
            <a:alphaModFix/>
          </a:blip>
          <a:stretch>
            <a:fillRect/>
          </a:stretch>
        </p:blipFill>
        <p:spPr>
          <a:xfrm>
            <a:off x="152400" y="1170125"/>
            <a:ext cx="8839200" cy="31581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Software toolkits</a:t>
            </a:r>
            <a:endParaRPr/>
          </a:p>
        </p:txBody>
      </p:sp>
      <p:pic>
        <p:nvPicPr>
          <p:cNvPr id="416" name="Google Shape;416;p63"/>
          <p:cNvPicPr preferRelativeResize="0"/>
          <p:nvPr/>
        </p:nvPicPr>
        <p:blipFill>
          <a:blip r:embed="rId3">
            <a:alphaModFix/>
          </a:blip>
          <a:stretch>
            <a:fillRect/>
          </a:stretch>
        </p:blipFill>
        <p:spPr>
          <a:xfrm>
            <a:off x="152400" y="1017725"/>
            <a:ext cx="8986236" cy="39733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64"/>
          <p:cNvPicPr preferRelativeResize="0"/>
          <p:nvPr/>
        </p:nvPicPr>
        <p:blipFill rotWithShape="1">
          <a:blip r:embed="rId3">
            <a:alphaModFix/>
          </a:blip>
          <a:srcRect b="12313" l="36626" r="37600" t="23484"/>
          <a:stretch/>
        </p:blipFill>
        <p:spPr>
          <a:xfrm>
            <a:off x="5898008" y="237900"/>
            <a:ext cx="3112200" cy="4361502"/>
          </a:xfrm>
          <a:prstGeom prst="rect">
            <a:avLst/>
          </a:prstGeom>
          <a:noFill/>
          <a:ln>
            <a:noFill/>
          </a:ln>
        </p:spPr>
      </p:pic>
      <p:pic>
        <p:nvPicPr>
          <p:cNvPr id="422" name="Google Shape;422;p64"/>
          <p:cNvPicPr preferRelativeResize="0"/>
          <p:nvPr/>
        </p:nvPicPr>
        <p:blipFill rotWithShape="1">
          <a:blip r:embed="rId4">
            <a:alphaModFix/>
          </a:blip>
          <a:srcRect b="5593" l="18890" r="20796" t="23145"/>
          <a:stretch/>
        </p:blipFill>
        <p:spPr>
          <a:xfrm>
            <a:off x="2956640" y="434527"/>
            <a:ext cx="3564773" cy="2369226"/>
          </a:xfrm>
          <a:prstGeom prst="rect">
            <a:avLst/>
          </a:prstGeom>
          <a:noFill/>
          <a:ln>
            <a:noFill/>
          </a:ln>
        </p:spPr>
      </p:pic>
      <p:sp>
        <p:nvSpPr>
          <p:cNvPr id="423" name="Google Shape;423;p64"/>
          <p:cNvSpPr txBox="1"/>
          <p:nvPr/>
        </p:nvSpPr>
        <p:spPr>
          <a:xfrm>
            <a:off x="266304" y="2565071"/>
            <a:ext cx="4669200" cy="1862400"/>
          </a:xfrm>
          <a:prstGeom prst="rect">
            <a:avLst/>
          </a:prstGeom>
          <a:solidFill>
            <a:srgbClr val="32AA92"/>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1" i="0" lang="es" sz="1500" u="none" cap="none" strike="noStrike">
                <a:solidFill>
                  <a:srgbClr val="FFFFFF"/>
                </a:solidFill>
                <a:latin typeface="Arial"/>
                <a:ea typeface="Arial"/>
                <a:cs typeface="Arial"/>
                <a:sym typeface="Arial"/>
              </a:rPr>
              <a:t>The European Commission announced that its will be required to incorporate Sex and Gender analyses into the design of research studies. The policy will affect researchers applying for grants (...) In Horizon Europe, the requirement becomes a mandate, and is expected to extend, by default, to most grant recipients. </a:t>
            </a:r>
            <a:endParaRPr b="1" i="0" sz="1500" u="none" cap="none" strike="noStrike">
              <a:solidFill>
                <a:srgbClr val="FFFFFF"/>
              </a:solidFill>
              <a:latin typeface="Arial"/>
              <a:ea typeface="Arial"/>
              <a:cs typeface="Arial"/>
              <a:sym typeface="Arial"/>
            </a:endParaRPr>
          </a:p>
        </p:txBody>
      </p:sp>
      <p:sp>
        <p:nvSpPr>
          <p:cNvPr id="424" name="Google Shape;424;p64"/>
          <p:cNvSpPr txBox="1"/>
          <p:nvPr/>
        </p:nvSpPr>
        <p:spPr>
          <a:xfrm>
            <a:off x="214150" y="138032"/>
            <a:ext cx="3000000" cy="945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0"/>
              </a:spcAft>
              <a:buClr>
                <a:srgbClr val="000000"/>
              </a:buClr>
              <a:buSzPts val="2300"/>
              <a:buFont typeface="Arial"/>
              <a:buNone/>
            </a:pPr>
            <a:r>
              <a:rPr b="1" i="0" lang="es" sz="2300" u="none" cap="none" strike="noStrike">
                <a:solidFill>
                  <a:srgbClr val="999999"/>
                </a:solidFill>
                <a:latin typeface="Montserrat"/>
                <a:ea typeface="Montserrat"/>
                <a:cs typeface="Montserrat"/>
                <a:sym typeface="Montserrat"/>
              </a:rPr>
              <a:t>European Commission</a:t>
            </a:r>
            <a:endParaRPr b="1" i="0" sz="2300" u="none" cap="none" strike="noStrike">
              <a:solidFill>
                <a:srgbClr val="999999"/>
              </a:solidFill>
              <a:latin typeface="Montserrat"/>
              <a:ea typeface="Montserrat"/>
              <a:cs typeface="Montserrat"/>
              <a:sym typeface="Montserrat"/>
            </a:endParaRPr>
          </a:p>
        </p:txBody>
      </p:sp>
      <p:pic>
        <p:nvPicPr>
          <p:cNvPr descr="double logo" id="425" name="Google Shape;425;p64"/>
          <p:cNvPicPr preferRelativeResize="0"/>
          <p:nvPr/>
        </p:nvPicPr>
        <p:blipFill rotWithShape="1">
          <a:blip r:embed="rId5">
            <a:alphaModFix/>
          </a:blip>
          <a:srcRect b="0" l="0" r="0" t="0"/>
          <a:stretch/>
        </p:blipFill>
        <p:spPr>
          <a:xfrm>
            <a:off x="266311" y="1770978"/>
            <a:ext cx="2277645" cy="622946"/>
          </a:xfrm>
          <a:prstGeom prst="rect">
            <a:avLst/>
          </a:prstGeom>
          <a:noFill/>
          <a:ln>
            <a:noFill/>
          </a:ln>
        </p:spPr>
      </p:pic>
      <p:pic>
        <p:nvPicPr>
          <p:cNvPr id="426" name="Google Shape;426;p64"/>
          <p:cNvPicPr preferRelativeResize="0"/>
          <p:nvPr/>
        </p:nvPicPr>
        <p:blipFill rotWithShape="1">
          <a:blip r:embed="rId6">
            <a:alphaModFix/>
          </a:blip>
          <a:srcRect b="0" l="0" r="0" t="0"/>
          <a:stretch/>
        </p:blipFill>
        <p:spPr>
          <a:xfrm>
            <a:off x="277743" y="4598551"/>
            <a:ext cx="1309128" cy="326033"/>
          </a:xfrm>
          <a:prstGeom prst="rect">
            <a:avLst/>
          </a:prstGeom>
          <a:noFill/>
          <a:ln>
            <a:noFill/>
          </a:ln>
        </p:spPr>
      </p:pic>
      <p:pic>
        <p:nvPicPr>
          <p:cNvPr id="427" name="Google Shape;427;p64"/>
          <p:cNvPicPr preferRelativeResize="0"/>
          <p:nvPr/>
        </p:nvPicPr>
        <p:blipFill rotWithShape="1">
          <a:blip r:embed="rId7">
            <a:alphaModFix/>
          </a:blip>
          <a:srcRect b="0" l="0" r="0" t="0"/>
          <a:stretch/>
        </p:blipFill>
        <p:spPr>
          <a:xfrm>
            <a:off x="1333275" y="1152347"/>
            <a:ext cx="1674957" cy="558319"/>
          </a:xfrm>
          <a:prstGeom prst="rect">
            <a:avLst/>
          </a:prstGeom>
          <a:noFill/>
          <a:ln>
            <a:noFill/>
          </a:ln>
        </p:spPr>
      </p:pic>
      <p:sp>
        <p:nvSpPr>
          <p:cNvPr id="428" name="Google Shape;428;p64"/>
          <p:cNvSpPr txBox="1"/>
          <p:nvPr/>
        </p:nvSpPr>
        <p:spPr>
          <a:xfrm>
            <a:off x="1920750" y="4692319"/>
            <a:ext cx="6742200" cy="477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https://op.europa.eu/en/publication-detail/-/publication/33b4c99f-2e66-11eb-b27b-01aa75ed71a1/language-en</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5"/>
          <p:cNvSpPr txBox="1"/>
          <p:nvPr>
            <p:ph idx="1" type="body"/>
          </p:nvPr>
        </p:nvSpPr>
        <p:spPr>
          <a:xfrm>
            <a:off x="448181" y="986625"/>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s" u="sng">
                <a:solidFill>
                  <a:schemeClr val="hlink"/>
                </a:solidFill>
                <a:hlinkClick r:id="rId3"/>
              </a:rPr>
              <a:t>Gendered Innovations </a:t>
            </a:r>
            <a:endParaRPr/>
          </a:p>
          <a:p>
            <a:pPr indent="-317500" lvl="0" marL="457200" rtl="0" algn="l">
              <a:spcBef>
                <a:spcPts val="0"/>
              </a:spcBef>
              <a:spcAft>
                <a:spcPts val="0"/>
              </a:spcAft>
              <a:buSzPts val="1400"/>
              <a:buChar char="●"/>
            </a:pPr>
            <a:r>
              <a:rPr lang="es" u="sng">
                <a:solidFill>
                  <a:schemeClr val="hlink"/>
                </a:solidFill>
                <a:hlinkClick r:id="rId4"/>
              </a:rPr>
              <a:t>Comisión Europea Recomendaciones </a:t>
            </a:r>
            <a:endParaRPr/>
          </a:p>
          <a:p>
            <a:pPr indent="-317500" lvl="0" marL="457200" rtl="0" algn="l">
              <a:spcBef>
                <a:spcPts val="0"/>
              </a:spcBef>
              <a:spcAft>
                <a:spcPts val="0"/>
              </a:spcAft>
              <a:buSzPts val="1400"/>
              <a:buChar char="●"/>
            </a:pPr>
            <a:r>
              <a:rPr lang="es" u="sng">
                <a:solidFill>
                  <a:schemeClr val="hlink"/>
                </a:solidFill>
                <a:hlinkClick r:id="rId5"/>
              </a:rPr>
              <a:t>Guías Dimensión de Género en Investigación</a:t>
            </a:r>
            <a:endParaRPr/>
          </a:p>
        </p:txBody>
      </p:sp>
      <p:pic>
        <p:nvPicPr>
          <p:cNvPr id="434" name="Google Shape;434;p65"/>
          <p:cNvPicPr preferRelativeResize="0"/>
          <p:nvPr/>
        </p:nvPicPr>
        <p:blipFill>
          <a:blip r:embed="rId6">
            <a:alphaModFix/>
          </a:blip>
          <a:stretch>
            <a:fillRect/>
          </a:stretch>
        </p:blipFill>
        <p:spPr>
          <a:xfrm>
            <a:off x="6837975" y="1268050"/>
            <a:ext cx="2012524" cy="3018800"/>
          </a:xfrm>
          <a:prstGeom prst="rect">
            <a:avLst/>
          </a:prstGeom>
          <a:noFill/>
          <a:ln>
            <a:noFill/>
          </a:ln>
        </p:spPr>
      </p:pic>
      <p:pic>
        <p:nvPicPr>
          <p:cNvPr id="435" name="Google Shape;435;p65"/>
          <p:cNvPicPr preferRelativeResize="0"/>
          <p:nvPr/>
        </p:nvPicPr>
        <p:blipFill rotWithShape="1">
          <a:blip r:embed="rId7">
            <a:alphaModFix/>
          </a:blip>
          <a:srcRect b="5927" l="8511" r="57031" t="12539"/>
          <a:stretch/>
        </p:blipFill>
        <p:spPr>
          <a:xfrm>
            <a:off x="3106350" y="2262425"/>
            <a:ext cx="3377848" cy="2247900"/>
          </a:xfrm>
          <a:prstGeom prst="rect">
            <a:avLst/>
          </a:prstGeom>
          <a:noFill/>
          <a:ln>
            <a:noFill/>
          </a:ln>
        </p:spPr>
      </p:pic>
      <p:sp>
        <p:nvSpPr>
          <p:cNvPr id="436" name="Google Shape;436;p65"/>
          <p:cNvSpPr txBox="1"/>
          <p:nvPr/>
        </p:nvSpPr>
        <p:spPr>
          <a:xfrm>
            <a:off x="3106350" y="455145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https://ec.europa.eu/info/research-and-innovation/strategy/strategy-2020-2024/democracy-and-rights/gender-equality-research-and-innovation_en</a:t>
            </a:r>
            <a:endParaRPr sz="700"/>
          </a:p>
        </p:txBody>
      </p:sp>
      <p:pic>
        <p:nvPicPr>
          <p:cNvPr id="437" name="Google Shape;437;p65"/>
          <p:cNvPicPr preferRelativeResize="0"/>
          <p:nvPr/>
        </p:nvPicPr>
        <p:blipFill rotWithShape="1">
          <a:blip r:embed="rId8">
            <a:alphaModFix/>
          </a:blip>
          <a:srcRect b="12876" l="11682" r="61554" t="9181"/>
          <a:stretch/>
        </p:blipFill>
        <p:spPr>
          <a:xfrm>
            <a:off x="106350" y="2320175"/>
            <a:ext cx="2908851" cy="2382450"/>
          </a:xfrm>
          <a:prstGeom prst="rect">
            <a:avLst/>
          </a:prstGeom>
          <a:noFill/>
          <a:ln>
            <a:noFill/>
          </a:ln>
        </p:spPr>
      </p:pic>
      <p:sp>
        <p:nvSpPr>
          <p:cNvPr id="438" name="Google Shape;438;p65"/>
          <p:cNvSpPr txBox="1"/>
          <p:nvPr/>
        </p:nvSpPr>
        <p:spPr>
          <a:xfrm>
            <a:off x="106350" y="4702625"/>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http://genderedinnovations.stanford.edu/index.html</a:t>
            </a:r>
            <a:endParaRPr sz="700"/>
          </a:p>
        </p:txBody>
      </p:sp>
      <p:sp>
        <p:nvSpPr>
          <p:cNvPr id="439" name="Google Shape;439;p65"/>
          <p:cNvSpPr txBox="1"/>
          <p:nvPr/>
        </p:nvSpPr>
        <p:spPr>
          <a:xfrm>
            <a:off x="6659125" y="4510325"/>
            <a:ext cx="244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t>https://www.editorialuc.es/libro/que-es-la-dimension-de-genero-en-el-ambito-de-la-investigacion-casos-de-estudio-en-la-0</a:t>
            </a:r>
            <a:endParaRPr sz="700"/>
          </a:p>
        </p:txBody>
      </p:sp>
      <p:pic>
        <p:nvPicPr>
          <p:cNvPr id="440" name="Google Shape;440;p65"/>
          <p:cNvPicPr preferRelativeResize="0"/>
          <p:nvPr/>
        </p:nvPicPr>
        <p:blipFill rotWithShape="1">
          <a:blip r:embed="rId9">
            <a:alphaModFix/>
          </a:blip>
          <a:srcRect b="0" l="0" r="0" t="0"/>
          <a:stretch/>
        </p:blipFill>
        <p:spPr>
          <a:xfrm>
            <a:off x="7261012" y="172925"/>
            <a:ext cx="1745504" cy="434711"/>
          </a:xfrm>
          <a:prstGeom prst="rect">
            <a:avLst/>
          </a:prstGeom>
          <a:noFill/>
          <a:ln>
            <a:noFill/>
          </a:ln>
        </p:spPr>
      </p:pic>
      <p:sp>
        <p:nvSpPr>
          <p:cNvPr id="441" name="Google Shape;441;p65"/>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442" name="Google Shape;442;p65"/>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443" name="Google Shape;443;p65"/>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444" name="Google Shape;444;p65"/>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SzPts val="1100"/>
              <a:buFont typeface="Montserrat"/>
              <a:buNone/>
            </a:pPr>
            <a:r>
              <a:rPr b="1" lang="es" sz="2400">
                <a:solidFill>
                  <a:schemeClr val="lt1"/>
                </a:solidFill>
                <a:latin typeface="Montserrat"/>
                <a:ea typeface="Montserrat"/>
                <a:cs typeface="Montserrat"/>
                <a:sym typeface="Montserrat"/>
              </a:rPr>
              <a:t>Resources</a:t>
            </a:r>
            <a:endParaRPr b="1" sz="240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6"/>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b="1" lang="es" sz="2300">
                <a:solidFill>
                  <a:srgbClr val="999999"/>
                </a:solidFill>
                <a:latin typeface="Montserrat"/>
                <a:ea typeface="Montserrat"/>
                <a:cs typeface="Montserrat"/>
                <a:sym typeface="Montserrat"/>
              </a:rPr>
              <a:t>Intersectionality</a:t>
            </a:r>
            <a:r>
              <a:rPr lang="es"/>
              <a:t>	</a:t>
            </a:r>
            <a:endParaRPr/>
          </a:p>
        </p:txBody>
      </p:sp>
      <p:pic>
        <p:nvPicPr>
          <p:cNvPr id="451" name="Google Shape;451;p66"/>
          <p:cNvPicPr preferRelativeResize="0"/>
          <p:nvPr/>
        </p:nvPicPr>
        <p:blipFill rotWithShape="1">
          <a:blip r:embed="rId3">
            <a:alphaModFix/>
          </a:blip>
          <a:srcRect b="0" l="0" r="0" t="0"/>
          <a:stretch/>
        </p:blipFill>
        <p:spPr>
          <a:xfrm>
            <a:off x="4381181" y="739444"/>
            <a:ext cx="4006670" cy="3811949"/>
          </a:xfrm>
          <a:prstGeom prst="rect">
            <a:avLst/>
          </a:prstGeom>
          <a:noFill/>
          <a:ln>
            <a:noFill/>
          </a:ln>
        </p:spPr>
      </p:pic>
      <p:sp>
        <p:nvSpPr>
          <p:cNvPr id="452" name="Google Shape;452;p66"/>
          <p:cNvSpPr txBox="1"/>
          <p:nvPr/>
        </p:nvSpPr>
        <p:spPr>
          <a:xfrm>
            <a:off x="4531500" y="4843350"/>
            <a:ext cx="46125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Calibri"/>
                <a:ea typeface="Calibri"/>
                <a:cs typeface="Calibri"/>
                <a:sym typeface="Calibri"/>
              </a:rPr>
              <a:t>http://genderedinnovations.stanford.edu/terms/intersectionality.html</a:t>
            </a:r>
            <a:endParaRPr b="0" i="0" sz="1100" u="none" cap="none" strike="noStrike">
              <a:solidFill>
                <a:schemeClr val="dk1"/>
              </a:solidFill>
              <a:latin typeface="Calibri"/>
              <a:ea typeface="Calibri"/>
              <a:cs typeface="Calibri"/>
              <a:sym typeface="Calibri"/>
            </a:endParaRPr>
          </a:p>
        </p:txBody>
      </p:sp>
      <p:pic>
        <p:nvPicPr>
          <p:cNvPr id="453" name="Google Shape;453;p66"/>
          <p:cNvPicPr preferRelativeResize="0"/>
          <p:nvPr/>
        </p:nvPicPr>
        <p:blipFill rotWithShape="1">
          <a:blip r:embed="rId4">
            <a:alphaModFix/>
          </a:blip>
          <a:srcRect b="0" l="0" r="0" t="0"/>
          <a:stretch/>
        </p:blipFill>
        <p:spPr>
          <a:xfrm>
            <a:off x="7476656" y="54563"/>
            <a:ext cx="1501931" cy="500644"/>
          </a:xfrm>
          <a:prstGeom prst="rect">
            <a:avLst/>
          </a:prstGeom>
          <a:noFill/>
          <a:ln>
            <a:noFill/>
          </a:ln>
        </p:spPr>
      </p:pic>
      <p:pic>
        <p:nvPicPr>
          <p:cNvPr id="454" name="Google Shape;454;p66"/>
          <p:cNvPicPr preferRelativeResize="0"/>
          <p:nvPr/>
        </p:nvPicPr>
        <p:blipFill rotWithShape="1">
          <a:blip r:embed="rId5">
            <a:alphaModFix/>
          </a:blip>
          <a:srcRect b="0" l="0" r="0" t="0"/>
          <a:stretch/>
        </p:blipFill>
        <p:spPr>
          <a:xfrm>
            <a:off x="277743" y="4598550"/>
            <a:ext cx="1309128" cy="326033"/>
          </a:xfrm>
          <a:prstGeom prst="rect">
            <a:avLst/>
          </a:prstGeom>
          <a:noFill/>
          <a:ln>
            <a:noFill/>
          </a:ln>
        </p:spPr>
      </p:pic>
      <p:sp>
        <p:nvSpPr>
          <p:cNvPr id="455" name="Google Shape;455;p66"/>
          <p:cNvSpPr txBox="1"/>
          <p:nvPr/>
        </p:nvSpPr>
        <p:spPr>
          <a:xfrm>
            <a:off x="355700" y="951175"/>
            <a:ext cx="3687000" cy="3382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800"/>
              </a:spcBef>
              <a:spcAft>
                <a:spcPts val="0"/>
              </a:spcAft>
              <a:buClr>
                <a:srgbClr val="000000"/>
              </a:buClr>
              <a:buSzPts val="1800"/>
              <a:buFont typeface="Arial"/>
              <a:buNone/>
            </a:pPr>
            <a:r>
              <a:rPr b="0" i="0" lang="es" sz="1800" u="none" cap="none" strike="noStrike">
                <a:solidFill>
                  <a:schemeClr val="dk2"/>
                </a:solidFill>
                <a:latin typeface="Raleway"/>
                <a:ea typeface="Raleway"/>
                <a:cs typeface="Raleway"/>
                <a:sym typeface="Raleway"/>
              </a:rPr>
              <a:t>Intersectionality describes overlapping or intersecting forms of discrimination related to gender, sex, ethnicity, age, socioeconomic status, sexuality, geographic location, disabilities, etc.</a:t>
            </a:r>
            <a:endParaRPr b="0" i="0" sz="1800" u="none" cap="none" strike="noStrike">
              <a:solidFill>
                <a:schemeClr val="dk2"/>
              </a:solidFill>
              <a:latin typeface="Raleway"/>
              <a:ea typeface="Raleway"/>
              <a:cs typeface="Raleway"/>
              <a:sym typeface="Raleway"/>
            </a:endParaRPr>
          </a:p>
          <a:p>
            <a:pPr indent="0" lvl="0" marL="0" marR="0" rtl="0" algn="l">
              <a:lnSpc>
                <a:spcPct val="90000"/>
              </a:lnSpc>
              <a:spcBef>
                <a:spcPts val="800"/>
              </a:spcBef>
              <a:spcAft>
                <a:spcPts val="0"/>
              </a:spcAft>
              <a:buClr>
                <a:srgbClr val="000000"/>
              </a:buClr>
              <a:buSzPts val="1800"/>
              <a:buFont typeface="Arial"/>
              <a:buNone/>
            </a:pPr>
            <a:r>
              <a:t/>
            </a:r>
            <a:endParaRPr b="0" i="0" sz="1800" u="none" cap="none" strike="noStrike">
              <a:solidFill>
                <a:schemeClr val="dk2"/>
              </a:solidFill>
              <a:latin typeface="Raleway"/>
              <a:ea typeface="Raleway"/>
              <a:cs typeface="Raleway"/>
              <a:sym typeface="Raleway"/>
            </a:endParaRPr>
          </a:p>
          <a:p>
            <a:pPr indent="0" lvl="0" marL="0" marR="0" rtl="0" algn="l">
              <a:lnSpc>
                <a:spcPct val="90000"/>
              </a:lnSpc>
              <a:spcBef>
                <a:spcPts val="800"/>
              </a:spcBef>
              <a:spcAft>
                <a:spcPts val="0"/>
              </a:spcAft>
              <a:buClr>
                <a:srgbClr val="000000"/>
              </a:buClr>
              <a:buSzPts val="1800"/>
              <a:buFont typeface="Arial"/>
              <a:buNone/>
            </a:pPr>
            <a:r>
              <a:rPr b="0" i="0" lang="es" sz="1800" u="none" cap="none" strike="noStrike">
                <a:solidFill>
                  <a:schemeClr val="dk2"/>
                </a:solidFill>
                <a:latin typeface="Raleway"/>
                <a:ea typeface="Raleway"/>
                <a:cs typeface="Raleway"/>
                <a:sym typeface="Raleway"/>
              </a:rPr>
              <a:t>Researchers should not consider one factor isolated. We need to analyze relations that shape social attributes. </a:t>
            </a:r>
            <a:endParaRPr b="0" i="0" sz="1400" u="none" cap="none" strike="noStrike">
              <a:solidFill>
                <a:srgbClr val="000000"/>
              </a:solidFill>
              <a:latin typeface="Arial"/>
              <a:ea typeface="Arial"/>
              <a:cs typeface="Arial"/>
              <a:sym typeface="Arial"/>
            </a:endParaRPr>
          </a:p>
        </p:txBody>
      </p:sp>
      <p:pic>
        <p:nvPicPr>
          <p:cNvPr id="456" name="Google Shape;456;p66"/>
          <p:cNvPicPr preferRelativeResize="0"/>
          <p:nvPr/>
        </p:nvPicPr>
        <p:blipFill rotWithShape="1">
          <a:blip r:embed="rId5">
            <a:alphaModFix/>
          </a:blip>
          <a:srcRect b="0" l="0" r="0" t="0"/>
          <a:stretch/>
        </p:blipFill>
        <p:spPr>
          <a:xfrm>
            <a:off x="277743" y="4598551"/>
            <a:ext cx="1309128" cy="3260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7"/>
          <p:cNvSpPr txBox="1"/>
          <p:nvPr/>
        </p:nvSpPr>
        <p:spPr>
          <a:xfrm>
            <a:off x="146300" y="273732"/>
            <a:ext cx="3000000" cy="115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0"/>
              </a:spcAft>
              <a:buClr>
                <a:srgbClr val="000000"/>
              </a:buClr>
              <a:buSzPts val="2300"/>
              <a:buFont typeface="Arial"/>
              <a:buNone/>
            </a:pPr>
            <a:r>
              <a:rPr b="1" lang="es" sz="2300">
                <a:solidFill>
                  <a:srgbClr val="999999"/>
                </a:solidFill>
                <a:latin typeface="Montserrat"/>
                <a:ea typeface="Montserrat"/>
                <a:cs typeface="Montserrat"/>
                <a:sym typeface="Montserrat"/>
              </a:rPr>
              <a:t>GenderNET PLUS</a:t>
            </a:r>
            <a:endParaRPr b="1" sz="2300">
              <a:solidFill>
                <a:srgbClr val="999999"/>
              </a:solidFill>
              <a:latin typeface="Montserrat"/>
              <a:ea typeface="Montserrat"/>
              <a:cs typeface="Montserrat"/>
              <a:sym typeface="Montserrat"/>
            </a:endParaRPr>
          </a:p>
          <a:p>
            <a:pPr indent="0" lvl="0" marL="0" marR="0" rtl="0" algn="l">
              <a:lnSpc>
                <a:spcPct val="115000"/>
              </a:lnSpc>
              <a:spcBef>
                <a:spcPts val="1600"/>
              </a:spcBef>
              <a:spcAft>
                <a:spcPts val="0"/>
              </a:spcAft>
              <a:buClr>
                <a:srgbClr val="000000"/>
              </a:buClr>
              <a:buSzPts val="2300"/>
              <a:buFont typeface="Arial"/>
              <a:buNone/>
            </a:pPr>
            <a:r>
              <a:rPr b="1" lang="es" sz="2300">
                <a:solidFill>
                  <a:srgbClr val="999999"/>
                </a:solidFill>
                <a:latin typeface="Montserrat"/>
                <a:ea typeface="Montserrat"/>
                <a:cs typeface="Montserrat"/>
                <a:sym typeface="Montserrat"/>
              </a:rPr>
              <a:t>H2020 ERA</a:t>
            </a:r>
            <a:endParaRPr b="1" sz="2300">
              <a:solidFill>
                <a:srgbClr val="999999"/>
              </a:solidFill>
              <a:latin typeface="Montserrat"/>
              <a:ea typeface="Montserrat"/>
              <a:cs typeface="Montserrat"/>
              <a:sym typeface="Montserrat"/>
            </a:endParaRPr>
          </a:p>
        </p:txBody>
      </p:sp>
      <p:pic>
        <p:nvPicPr>
          <p:cNvPr id="462" name="Google Shape;462;p67"/>
          <p:cNvPicPr preferRelativeResize="0"/>
          <p:nvPr/>
        </p:nvPicPr>
        <p:blipFill rotWithShape="1">
          <a:blip r:embed="rId3">
            <a:alphaModFix/>
          </a:blip>
          <a:srcRect b="0" l="0" r="0" t="0"/>
          <a:stretch/>
        </p:blipFill>
        <p:spPr>
          <a:xfrm>
            <a:off x="277743" y="4598551"/>
            <a:ext cx="1309128" cy="326033"/>
          </a:xfrm>
          <a:prstGeom prst="rect">
            <a:avLst/>
          </a:prstGeom>
          <a:noFill/>
          <a:ln>
            <a:noFill/>
          </a:ln>
        </p:spPr>
      </p:pic>
      <p:pic>
        <p:nvPicPr>
          <p:cNvPr id="463" name="Google Shape;463;p67"/>
          <p:cNvPicPr preferRelativeResize="0"/>
          <p:nvPr/>
        </p:nvPicPr>
        <p:blipFill>
          <a:blip r:embed="rId4">
            <a:alphaModFix/>
          </a:blip>
          <a:stretch>
            <a:fillRect/>
          </a:stretch>
        </p:blipFill>
        <p:spPr>
          <a:xfrm>
            <a:off x="3027350" y="367275"/>
            <a:ext cx="5625050" cy="4408958"/>
          </a:xfrm>
          <a:prstGeom prst="rect">
            <a:avLst/>
          </a:prstGeom>
          <a:noFill/>
          <a:ln>
            <a:noFill/>
          </a:ln>
        </p:spPr>
      </p:pic>
      <p:pic>
        <p:nvPicPr>
          <p:cNvPr id="464" name="Google Shape;464;p67"/>
          <p:cNvPicPr preferRelativeResize="0"/>
          <p:nvPr/>
        </p:nvPicPr>
        <p:blipFill>
          <a:blip r:embed="rId5">
            <a:alphaModFix/>
          </a:blip>
          <a:stretch>
            <a:fillRect/>
          </a:stretch>
        </p:blipFill>
        <p:spPr>
          <a:xfrm>
            <a:off x="174325" y="2108767"/>
            <a:ext cx="2723676" cy="745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8"/>
          <p:cNvSpPr txBox="1"/>
          <p:nvPr/>
        </p:nvSpPr>
        <p:spPr>
          <a:xfrm>
            <a:off x="5681238" y="4871000"/>
            <a:ext cx="3397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https://intersectionaldesign.com/experiences-and-services/</a:t>
            </a:r>
            <a:endParaRPr sz="900"/>
          </a:p>
        </p:txBody>
      </p:sp>
      <p:pic>
        <p:nvPicPr>
          <p:cNvPr id="471" name="Google Shape;471;p68"/>
          <p:cNvPicPr preferRelativeResize="0"/>
          <p:nvPr/>
        </p:nvPicPr>
        <p:blipFill rotWithShape="1">
          <a:blip r:embed="rId3">
            <a:alphaModFix/>
          </a:blip>
          <a:srcRect b="36844" l="0" r="0" t="0"/>
          <a:stretch/>
        </p:blipFill>
        <p:spPr>
          <a:xfrm>
            <a:off x="4614131" y="555094"/>
            <a:ext cx="4454417" cy="2213550"/>
          </a:xfrm>
          <a:prstGeom prst="rect">
            <a:avLst/>
          </a:prstGeom>
          <a:noFill/>
          <a:ln>
            <a:noFill/>
          </a:ln>
        </p:spPr>
      </p:pic>
      <p:pic>
        <p:nvPicPr>
          <p:cNvPr id="472" name="Google Shape;472;p68"/>
          <p:cNvPicPr preferRelativeResize="0"/>
          <p:nvPr/>
        </p:nvPicPr>
        <p:blipFill rotWithShape="1">
          <a:blip r:embed="rId3">
            <a:alphaModFix/>
          </a:blip>
          <a:srcRect b="0" l="0" r="0" t="75990"/>
          <a:stretch/>
        </p:blipFill>
        <p:spPr>
          <a:xfrm>
            <a:off x="4537931" y="2956331"/>
            <a:ext cx="4454417" cy="857250"/>
          </a:xfrm>
          <a:prstGeom prst="rect">
            <a:avLst/>
          </a:prstGeom>
          <a:noFill/>
          <a:ln>
            <a:noFill/>
          </a:ln>
        </p:spPr>
      </p:pic>
      <p:sp>
        <p:nvSpPr>
          <p:cNvPr id="473" name="Google Shape;473;p68"/>
          <p:cNvSpPr txBox="1"/>
          <p:nvPr/>
        </p:nvSpPr>
        <p:spPr>
          <a:xfrm>
            <a:off x="57150" y="367400"/>
            <a:ext cx="4723800" cy="4463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s" sz="1300">
                <a:solidFill>
                  <a:srgbClr val="124484"/>
                </a:solidFill>
              </a:rPr>
              <a:t>1. Granting Agencies </a:t>
            </a:r>
            <a:r>
              <a:rPr lang="es" sz="1200"/>
              <a:t>can ask applicants to explain how sex and gender analysis is relevant in their proposed research. The Euruopean Commission has implemented the </a:t>
            </a:r>
            <a:r>
              <a:rPr b="1" lang="es" sz="1200">
                <a:solidFill>
                  <a:srgbClr val="124484"/>
                </a:solidFill>
              </a:rPr>
              <a:t>Gender Equality Plan (GEP) </a:t>
            </a:r>
            <a:r>
              <a:rPr lang="es" sz="1200"/>
              <a:t>elegibility criterion (2022). This is defined as a set of mandatory requirements for all public bodies, higher education institutions and research organisations from Member States and Associated Countries wishing to participate in Horizon Europe.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s" sz="1300">
                <a:solidFill>
                  <a:srgbClr val="124484"/>
                </a:solidFill>
              </a:rPr>
              <a:t>2. Editors of Peer-Reviewed Journals and Peer-Reviewed</a:t>
            </a:r>
            <a:r>
              <a:rPr lang="es" sz="1200"/>
              <a:t> AI Conferences can require sophisticated sex and gender analysis when selecting papers for publication or conference presentation.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s">
                <a:solidFill>
                  <a:srgbClr val="124484"/>
                </a:solidFill>
              </a:rPr>
              <a:t>3. Universities </a:t>
            </a:r>
            <a:r>
              <a:rPr lang="es" sz="1200"/>
              <a:t>need to step up and incorporate sex and gender analysis as conceptual tools into the core </a:t>
            </a:r>
            <a:r>
              <a:rPr b="1" lang="es" sz="1200">
                <a:solidFill>
                  <a:srgbClr val="124484"/>
                </a:solidFill>
              </a:rPr>
              <a:t>curriculum of natural science, health &amp; medicine, engineering, </a:t>
            </a:r>
            <a:r>
              <a:rPr lang="es" sz="1200"/>
              <a:t>and environmental science. Universities must do more to prepare the scientific workforce for the future.</a:t>
            </a:r>
            <a:endParaRPr sz="1200"/>
          </a:p>
          <a:p>
            <a:pPr indent="0" lvl="0" marL="0" rtl="0" algn="l">
              <a:spcBef>
                <a:spcPts val="0"/>
              </a:spcBef>
              <a:spcAft>
                <a:spcPts val="0"/>
              </a:spcAft>
              <a:buNone/>
            </a:pPr>
            <a:r>
              <a:t/>
            </a:r>
            <a:endParaRPr sz="1200"/>
          </a:p>
          <a:p>
            <a:pPr indent="0" lvl="0" marL="0" rtl="0" algn="l">
              <a:spcBef>
                <a:spcPts val="0"/>
              </a:spcBef>
              <a:spcAft>
                <a:spcPts val="0"/>
              </a:spcAft>
              <a:buClr>
                <a:srgbClr val="000000"/>
              </a:buClr>
              <a:buSzPts val="1100"/>
              <a:buFont typeface="Arial"/>
              <a:buNone/>
            </a:pPr>
            <a:r>
              <a:rPr lang="es" sz="1200"/>
              <a:t>4. </a:t>
            </a:r>
            <a:r>
              <a:rPr b="1" lang="es" sz="1300">
                <a:solidFill>
                  <a:srgbClr val="124484"/>
                </a:solidFill>
              </a:rPr>
              <a:t>Industry </a:t>
            </a:r>
            <a:r>
              <a:rPr lang="es" sz="1200"/>
              <a:t>can incorporate the smartest aspects of gender to open </a:t>
            </a:r>
            <a:r>
              <a:rPr b="1" lang="es" sz="1200">
                <a:solidFill>
                  <a:srgbClr val="124484"/>
                </a:solidFill>
              </a:rPr>
              <a:t>new markets and enable innovation in products, processes, services, or infrastructures.</a:t>
            </a:r>
            <a:r>
              <a:rPr lang="es" sz="1200"/>
              <a:t> Products that meet the needs of complex and diverse user groups enhance global competitiveness and sustainability.</a:t>
            </a:r>
            <a:endParaRPr sz="1200"/>
          </a:p>
        </p:txBody>
      </p:sp>
      <p:pic>
        <p:nvPicPr>
          <p:cNvPr id="474" name="Google Shape;474;p68"/>
          <p:cNvPicPr preferRelativeResize="0"/>
          <p:nvPr/>
        </p:nvPicPr>
        <p:blipFill rotWithShape="1">
          <a:blip r:embed="rId4">
            <a:alphaModFix/>
          </a:blip>
          <a:srcRect b="0" l="0" r="0" t="0"/>
          <a:stretch/>
        </p:blipFill>
        <p:spPr>
          <a:xfrm>
            <a:off x="6884381" y="4139494"/>
            <a:ext cx="1891181" cy="630394"/>
          </a:xfrm>
          <a:prstGeom prst="rect">
            <a:avLst/>
          </a:prstGeom>
          <a:noFill/>
          <a:ln>
            <a:noFill/>
          </a:ln>
        </p:spPr>
      </p:pic>
      <p:pic>
        <p:nvPicPr>
          <p:cNvPr id="475" name="Google Shape;475;p68"/>
          <p:cNvPicPr preferRelativeResize="0"/>
          <p:nvPr/>
        </p:nvPicPr>
        <p:blipFill rotWithShape="1">
          <a:blip r:embed="rId5">
            <a:alphaModFix/>
          </a:blip>
          <a:srcRect b="0" l="0" r="0" t="0"/>
          <a:stretch/>
        </p:blipFill>
        <p:spPr>
          <a:xfrm>
            <a:off x="5330999" y="4291679"/>
            <a:ext cx="1309128" cy="3260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9" name="Shape 479"/>
        <p:cNvGrpSpPr/>
        <p:nvPr/>
      </p:nvGrpSpPr>
      <p:grpSpPr>
        <a:xfrm>
          <a:off x="0" y="0"/>
          <a:ext cx="0" cy="0"/>
          <a:chOff x="0" y="0"/>
          <a:chExt cx="0" cy="0"/>
        </a:xfrm>
      </p:grpSpPr>
      <p:pic>
        <p:nvPicPr>
          <p:cNvPr id="480" name="Google Shape;480;p69"/>
          <p:cNvPicPr preferRelativeResize="0"/>
          <p:nvPr/>
        </p:nvPicPr>
        <p:blipFill rotWithShape="1">
          <a:blip r:embed="rId3">
            <a:alphaModFix/>
          </a:blip>
          <a:srcRect b="0" l="0" r="0" t="0"/>
          <a:stretch/>
        </p:blipFill>
        <p:spPr>
          <a:xfrm>
            <a:off x="277743" y="4598550"/>
            <a:ext cx="1309128" cy="326033"/>
          </a:xfrm>
          <a:prstGeom prst="rect">
            <a:avLst/>
          </a:prstGeom>
          <a:noFill/>
          <a:ln>
            <a:noFill/>
          </a:ln>
        </p:spPr>
      </p:pic>
      <p:sp>
        <p:nvSpPr>
          <p:cNvPr id="481" name="Google Shape;481;p69"/>
          <p:cNvSpPr txBox="1"/>
          <p:nvPr/>
        </p:nvSpPr>
        <p:spPr>
          <a:xfrm>
            <a:off x="659038" y="945137"/>
            <a:ext cx="5301600" cy="357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 sz="2000" u="none" cap="none" strike="noStrike">
                <a:solidFill>
                  <a:srgbClr val="124484"/>
                </a:solidFill>
                <a:latin typeface="Raleway"/>
                <a:ea typeface="Raleway"/>
                <a:cs typeface="Raleway"/>
                <a:sym typeface="Raleway"/>
              </a:rPr>
              <a:t>1.- I</a:t>
            </a:r>
            <a:r>
              <a:rPr i="1" lang="es" sz="2000">
                <a:solidFill>
                  <a:srgbClr val="124484"/>
                </a:solidFill>
                <a:latin typeface="Raleway"/>
                <a:ea typeface="Raleway"/>
                <a:cs typeface="Raleway"/>
                <a:sym typeface="Raleway"/>
              </a:rPr>
              <a:t>dentify problem &amp; Research</a:t>
            </a:r>
            <a:endParaRPr b="0" i="1" sz="2400" u="none" cap="none" strike="noStrike">
              <a:solidFill>
                <a:srgbClr val="124484"/>
              </a:solidFill>
              <a:latin typeface="Raleway"/>
              <a:ea typeface="Raleway"/>
              <a:cs typeface="Raleway"/>
              <a:sym typeface="Raleway"/>
            </a:endParaRPr>
          </a:p>
          <a:p>
            <a:pPr indent="-292100" lvl="0" marL="292100" marR="0" rtl="0" algn="l">
              <a:lnSpc>
                <a:spcPct val="100000"/>
              </a:lnSpc>
              <a:spcBef>
                <a:spcPts val="0"/>
              </a:spcBef>
              <a:spcAft>
                <a:spcPts val="0"/>
              </a:spcAft>
              <a:buClr>
                <a:srgbClr val="000000"/>
              </a:buClr>
              <a:buSzPts val="1400"/>
              <a:buFont typeface="Arial"/>
              <a:buChar char="•"/>
            </a:pPr>
            <a:r>
              <a:rPr lang="es" sz="1400">
                <a:solidFill>
                  <a:schemeClr val="dk2"/>
                </a:solidFill>
                <a:latin typeface="Raleway"/>
                <a:ea typeface="Raleway"/>
                <a:cs typeface="Raleway"/>
                <a:sym typeface="Raleway"/>
              </a:rPr>
              <a:t>How can we include more diverse viewpoints in the research process? How can we research beyond biases and assumptions in big data and algorithms? </a:t>
            </a:r>
            <a:endParaRPr sz="1400">
              <a:solidFill>
                <a:schemeClr val="dk2"/>
              </a:solidFill>
              <a:latin typeface="Raleway"/>
              <a:ea typeface="Raleway"/>
              <a:cs typeface="Raleway"/>
              <a:sym typeface="Raleway"/>
            </a:endParaRPr>
          </a:p>
          <a:p>
            <a:pPr indent="-292100" lvl="0" marL="292100" marR="0" rtl="0" algn="l">
              <a:lnSpc>
                <a:spcPct val="100000"/>
              </a:lnSpc>
              <a:spcBef>
                <a:spcPts val="0"/>
              </a:spcBef>
              <a:spcAft>
                <a:spcPts val="0"/>
              </a:spcAft>
              <a:buClr>
                <a:srgbClr val="000000"/>
              </a:buClr>
              <a:buSzPts val="1400"/>
              <a:buFont typeface="Arial"/>
              <a:buChar char="•"/>
            </a:pPr>
            <a:r>
              <a:rPr lang="es" sz="1400">
                <a:solidFill>
                  <a:schemeClr val="dk2"/>
                </a:solidFill>
                <a:latin typeface="Raleway"/>
                <a:ea typeface="Raleway"/>
                <a:cs typeface="Raleway"/>
                <a:sym typeface="Raleway"/>
              </a:rPr>
              <a:t>How can we go about gender /race/age research, without leading or falling into stereotypes?</a:t>
            </a:r>
            <a:endParaRPr sz="1400">
              <a:solidFill>
                <a:schemeClr val="dk2"/>
              </a:solidFill>
              <a:latin typeface="Raleway"/>
              <a:ea typeface="Raleway"/>
              <a:cs typeface="Raleway"/>
              <a:sym typeface="Raleway"/>
            </a:endParaRPr>
          </a:p>
          <a:p>
            <a:pPr indent="-203200" lvl="4" marL="2921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i="1" lang="es" sz="2000">
                <a:solidFill>
                  <a:srgbClr val="124484"/>
                </a:solidFill>
                <a:latin typeface="Raleway"/>
                <a:ea typeface="Raleway"/>
                <a:cs typeface="Raleway"/>
                <a:sym typeface="Raleway"/>
              </a:rPr>
              <a:t>2. Design &amp; Methodology Data </a:t>
            </a:r>
            <a:endParaRPr sz="1400">
              <a:solidFill>
                <a:srgbClr val="124484"/>
              </a:solidFill>
            </a:endParaRPr>
          </a:p>
          <a:p>
            <a:pPr indent="-203200" lvl="2" marL="2921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24484"/>
              </a:solidFill>
              <a:latin typeface="Raleway"/>
              <a:ea typeface="Raleway"/>
              <a:cs typeface="Raleway"/>
              <a:sym typeface="Raleway"/>
            </a:endParaRPr>
          </a:p>
          <a:p>
            <a:pPr indent="0" lvl="0" marL="0" marR="0" rtl="0" algn="l">
              <a:lnSpc>
                <a:spcPct val="100000"/>
              </a:lnSpc>
              <a:spcBef>
                <a:spcPts val="0"/>
              </a:spcBef>
              <a:spcAft>
                <a:spcPts val="0"/>
              </a:spcAft>
              <a:buNone/>
            </a:pPr>
            <a:r>
              <a:rPr b="0" i="1" lang="es" sz="2000" u="none" cap="none" strike="noStrike">
                <a:solidFill>
                  <a:srgbClr val="124484"/>
                </a:solidFill>
                <a:latin typeface="Raleway"/>
                <a:ea typeface="Raleway"/>
                <a:cs typeface="Raleway"/>
                <a:sym typeface="Raleway"/>
              </a:rPr>
              <a:t>3.- </a:t>
            </a:r>
            <a:r>
              <a:rPr i="1" lang="es" sz="2000">
                <a:solidFill>
                  <a:srgbClr val="124484"/>
                </a:solidFill>
                <a:latin typeface="Raleway"/>
                <a:ea typeface="Raleway"/>
                <a:cs typeface="Raleway"/>
                <a:sym typeface="Raleway"/>
              </a:rPr>
              <a:t>Evaluation &amp; Analysis </a:t>
            </a:r>
            <a:endParaRPr sz="1400">
              <a:solidFill>
                <a:srgbClr val="124484"/>
              </a:solidFill>
            </a:endParaRPr>
          </a:p>
          <a:p>
            <a:pPr indent="-203200" lvl="0" marL="2921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24484"/>
              </a:solidFill>
              <a:latin typeface="Raleway"/>
              <a:ea typeface="Raleway"/>
              <a:cs typeface="Raleway"/>
              <a:sym typeface="Raleway"/>
            </a:endParaRPr>
          </a:p>
          <a:p>
            <a:pPr indent="0" lvl="0" marL="0" marR="0" rtl="0" algn="l">
              <a:lnSpc>
                <a:spcPct val="100000"/>
              </a:lnSpc>
              <a:spcBef>
                <a:spcPts val="0"/>
              </a:spcBef>
              <a:spcAft>
                <a:spcPts val="0"/>
              </a:spcAft>
              <a:buNone/>
            </a:pPr>
            <a:r>
              <a:rPr b="0" i="1" lang="es" sz="2000" u="none" cap="none" strike="noStrike">
                <a:solidFill>
                  <a:srgbClr val="124484"/>
                </a:solidFill>
                <a:latin typeface="Raleway"/>
                <a:ea typeface="Raleway"/>
                <a:cs typeface="Raleway"/>
                <a:sym typeface="Raleway"/>
              </a:rPr>
              <a:t>4.- </a:t>
            </a:r>
            <a:r>
              <a:rPr i="1" lang="es" sz="2000">
                <a:solidFill>
                  <a:srgbClr val="124484"/>
                </a:solidFill>
                <a:latin typeface="Raleway"/>
                <a:ea typeface="Raleway"/>
                <a:cs typeface="Raleway"/>
                <a:sym typeface="Raleway"/>
              </a:rPr>
              <a:t>Dissemination &amp; Publications </a:t>
            </a:r>
            <a:endParaRPr sz="1400">
              <a:solidFill>
                <a:srgbClr val="124484"/>
              </a:solidFill>
            </a:endParaRPr>
          </a:p>
          <a:p>
            <a:pPr indent="0" lvl="0" marL="0" marR="0" rtl="0" algn="l">
              <a:lnSpc>
                <a:spcPct val="100000"/>
              </a:lnSpc>
              <a:spcBef>
                <a:spcPts val="0"/>
              </a:spcBef>
              <a:spcAft>
                <a:spcPts val="0"/>
              </a:spcAft>
              <a:buNone/>
            </a:pPr>
            <a:r>
              <a:t/>
            </a:r>
            <a:endParaRPr b="0" i="0" sz="14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0" i="1" sz="2000" u="none" cap="none" strike="noStrike">
              <a:solidFill>
                <a:schemeClr val="accent5"/>
              </a:solidFill>
              <a:latin typeface="Raleway"/>
              <a:ea typeface="Raleway"/>
              <a:cs typeface="Raleway"/>
              <a:sym typeface="Raleway"/>
            </a:endParaRPr>
          </a:p>
        </p:txBody>
      </p:sp>
      <p:sp>
        <p:nvSpPr>
          <p:cNvPr id="482" name="Google Shape;482;p69"/>
          <p:cNvSpPr txBox="1"/>
          <p:nvPr/>
        </p:nvSpPr>
        <p:spPr>
          <a:xfrm>
            <a:off x="3822486" y="4616806"/>
            <a:ext cx="5182800" cy="6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000" u="none" cap="none" strike="noStrike">
                <a:solidFill>
                  <a:srgbClr val="000000"/>
                </a:solidFill>
                <a:latin typeface="Arial"/>
                <a:ea typeface="Arial"/>
                <a:cs typeface="Arial"/>
                <a:sym typeface="Arial"/>
              </a:rPr>
              <a:t>Gender Research: A How-To Guide. INSTRAW / United Nations</a:t>
            </a:r>
            <a:endParaRPr b="0" i="1"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 sz="1000" u="sng" cap="none" strike="noStrike">
                <a:solidFill>
                  <a:srgbClr val="000000"/>
                </a:solidFill>
                <a:latin typeface="Arial"/>
                <a:ea typeface="Arial"/>
                <a:cs typeface="Arial"/>
                <a:sym typeface="Arial"/>
                <a:hlinkClick r:id="rId4">
                  <a:extLst>
                    <a:ext uri="{A12FA001-AC4F-418D-AE19-62706E023703}">
                      <ahyp:hlinkClr val="tx"/>
                    </a:ext>
                  </a:extLst>
                </a:hlinkClick>
              </a:rPr>
              <a:t>https://genderaveda.cz/wp-content/uploads/2017/10/gender-research-a-how-to-guide.pdf</a:t>
            </a:r>
            <a:endParaRPr b="0" i="1"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83" name="Google Shape;483;p69"/>
          <p:cNvGrpSpPr/>
          <p:nvPr/>
        </p:nvGrpSpPr>
        <p:grpSpPr>
          <a:xfrm>
            <a:off x="5790038" y="1236169"/>
            <a:ext cx="3021502" cy="3073417"/>
            <a:chOff x="5790038" y="1236169"/>
            <a:chExt cx="3021502" cy="3073417"/>
          </a:xfrm>
        </p:grpSpPr>
        <p:pic>
          <p:nvPicPr>
            <p:cNvPr id="484" name="Google Shape;484;p69"/>
            <p:cNvPicPr preferRelativeResize="0"/>
            <p:nvPr/>
          </p:nvPicPr>
          <p:blipFill rotWithShape="1">
            <a:blip r:embed="rId5">
              <a:alphaModFix/>
            </a:blip>
            <a:srcRect b="0" l="0" r="0" t="0"/>
            <a:stretch/>
          </p:blipFill>
          <p:spPr>
            <a:xfrm>
              <a:off x="5790039" y="1236169"/>
              <a:ext cx="3021501" cy="3073417"/>
            </a:xfrm>
            <a:prstGeom prst="rect">
              <a:avLst/>
            </a:prstGeom>
            <a:noFill/>
            <a:ln>
              <a:noFill/>
            </a:ln>
          </p:spPr>
        </p:pic>
        <p:sp>
          <p:nvSpPr>
            <p:cNvPr id="485" name="Google Shape;485;p69"/>
            <p:cNvSpPr/>
            <p:nvPr/>
          </p:nvSpPr>
          <p:spPr>
            <a:xfrm>
              <a:off x="5790038" y="1754752"/>
              <a:ext cx="810600" cy="55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86" name="Google Shape;486;p69"/>
          <p:cNvGrpSpPr/>
          <p:nvPr/>
        </p:nvGrpSpPr>
        <p:grpSpPr>
          <a:xfrm>
            <a:off x="7252224" y="4135972"/>
            <a:ext cx="1874700" cy="596406"/>
            <a:chOff x="6855788" y="4463269"/>
            <a:chExt cx="2250000" cy="747469"/>
          </a:xfrm>
        </p:grpSpPr>
        <p:sp>
          <p:nvSpPr>
            <p:cNvPr id="487" name="Google Shape;487;p69"/>
            <p:cNvSpPr txBox="1"/>
            <p:nvPr/>
          </p:nvSpPr>
          <p:spPr>
            <a:xfrm>
              <a:off x="6855788" y="4824938"/>
              <a:ext cx="2250000" cy="3858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Calibri"/>
                  <a:ea typeface="Calibri"/>
                  <a:cs typeface="Calibri"/>
                  <a:sym typeface="Calibri"/>
                </a:rPr>
                <a:t>Weber et al., 2007</a:t>
              </a:r>
              <a:endParaRPr b="0" i="0" sz="1100" u="none" cap="none" strike="noStrike">
                <a:solidFill>
                  <a:srgbClr val="000000"/>
                </a:solidFill>
                <a:latin typeface="Arial"/>
                <a:ea typeface="Arial"/>
                <a:cs typeface="Arial"/>
                <a:sym typeface="Arial"/>
              </a:endParaRPr>
            </a:p>
          </p:txBody>
        </p:sp>
        <p:pic>
          <p:nvPicPr>
            <p:cNvPr id="488" name="Google Shape;488;p69"/>
            <p:cNvPicPr preferRelativeResize="0"/>
            <p:nvPr/>
          </p:nvPicPr>
          <p:blipFill rotWithShape="1">
            <a:blip r:embed="rId6">
              <a:alphaModFix/>
            </a:blip>
            <a:srcRect b="0" l="0" r="0" t="0"/>
            <a:stretch/>
          </p:blipFill>
          <p:spPr>
            <a:xfrm>
              <a:off x="7799663" y="4463269"/>
              <a:ext cx="1140244" cy="380081"/>
            </a:xfrm>
            <a:prstGeom prst="rect">
              <a:avLst/>
            </a:prstGeom>
            <a:noFill/>
            <a:ln>
              <a:noFill/>
            </a:ln>
          </p:spPr>
        </p:pic>
      </p:grpSp>
      <p:pic>
        <p:nvPicPr>
          <p:cNvPr id="489" name="Google Shape;489;p69"/>
          <p:cNvPicPr preferRelativeResize="0"/>
          <p:nvPr/>
        </p:nvPicPr>
        <p:blipFill rotWithShape="1">
          <a:blip r:embed="rId7">
            <a:alphaModFix/>
          </a:blip>
          <a:srcRect b="0" l="0" r="0" t="0"/>
          <a:stretch/>
        </p:blipFill>
        <p:spPr>
          <a:xfrm>
            <a:off x="1702425" y="4685395"/>
            <a:ext cx="2004506" cy="300493"/>
          </a:xfrm>
          <a:prstGeom prst="rect">
            <a:avLst/>
          </a:prstGeom>
          <a:noFill/>
          <a:ln>
            <a:noFill/>
          </a:ln>
        </p:spPr>
      </p:pic>
      <p:sp>
        <p:nvSpPr>
          <p:cNvPr id="490" name="Google Shape;490;p69"/>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491" name="Google Shape;491;p69"/>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492" name="Google Shape;492;p69"/>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493" name="Google Shape;493;p69"/>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15000"/>
              </a:lnSpc>
              <a:spcBef>
                <a:spcPts val="0"/>
              </a:spcBef>
              <a:spcAft>
                <a:spcPts val="0"/>
              </a:spcAft>
              <a:buSzPct val="45833"/>
              <a:buFont typeface="Montserrat"/>
              <a:buNone/>
            </a:pPr>
            <a:r>
              <a:rPr b="1" lang="es" sz="2400">
                <a:solidFill>
                  <a:schemeClr val="lt1"/>
                </a:solidFill>
                <a:latin typeface="Montserrat"/>
                <a:ea typeface="Montserrat"/>
                <a:cs typeface="Montserrat"/>
                <a:sym typeface="Montserrat"/>
              </a:rPr>
              <a:t>How to introduce the sex and gender perspective in research</a:t>
            </a:r>
            <a:endParaRPr b="1" sz="24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4"/>
          <p:cNvPicPr preferRelativeResize="0"/>
          <p:nvPr/>
        </p:nvPicPr>
        <p:blipFill rotWithShape="1">
          <a:blip r:embed="rId3">
            <a:alphaModFix/>
          </a:blip>
          <a:srcRect b="0" l="0" r="0" t="0"/>
          <a:stretch/>
        </p:blipFill>
        <p:spPr>
          <a:xfrm>
            <a:off x="7602499" y="4651425"/>
            <a:ext cx="1467019" cy="434924"/>
          </a:xfrm>
          <a:prstGeom prst="rect">
            <a:avLst/>
          </a:prstGeom>
          <a:noFill/>
          <a:ln>
            <a:noFill/>
          </a:ln>
        </p:spPr>
      </p:pic>
      <p:sp>
        <p:nvSpPr>
          <p:cNvPr id="142" name="Google Shape;142;p34"/>
          <p:cNvSpPr/>
          <p:nvPr/>
        </p:nvSpPr>
        <p:spPr>
          <a:xfrm>
            <a:off x="7602498" y="3115670"/>
            <a:ext cx="982500" cy="442500"/>
          </a:xfrm>
          <a:prstGeom prst="rect">
            <a:avLst/>
          </a:prstGeom>
          <a:solidFill>
            <a:schemeClr val="lt1"/>
          </a:solidFill>
          <a:ln cap="flat" cmpd="sng" w="1077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rbel"/>
              <a:ea typeface="Corbel"/>
              <a:cs typeface="Corbel"/>
              <a:sym typeface="Corbel"/>
            </a:endParaRPr>
          </a:p>
        </p:txBody>
      </p:sp>
      <p:pic>
        <p:nvPicPr>
          <p:cNvPr id="143" name="Google Shape;143;p34"/>
          <p:cNvPicPr preferRelativeResize="0"/>
          <p:nvPr/>
        </p:nvPicPr>
        <p:blipFill rotWithShape="1">
          <a:blip r:embed="rId4">
            <a:alphaModFix/>
          </a:blip>
          <a:srcRect b="0" l="0" r="0" t="0"/>
          <a:stretch/>
        </p:blipFill>
        <p:spPr>
          <a:xfrm>
            <a:off x="7383934" y="4677204"/>
            <a:ext cx="1624383" cy="406096"/>
          </a:xfrm>
          <a:prstGeom prst="rect">
            <a:avLst/>
          </a:prstGeom>
          <a:noFill/>
          <a:ln>
            <a:noFill/>
          </a:ln>
        </p:spPr>
      </p:pic>
      <p:pic>
        <p:nvPicPr>
          <p:cNvPr descr="https://www.nature.com/news/polopoly_fs/7.30822.1446224047!/image/New-HIRES-42-74871159.jpg_gen/derivatives/landscape_630/New-HIRES-42-74871159.jpg" id="144" name="Google Shape;144;p34"/>
          <p:cNvPicPr preferRelativeResize="0"/>
          <p:nvPr/>
        </p:nvPicPr>
        <p:blipFill rotWithShape="1">
          <a:blip r:embed="rId5">
            <a:alphaModFix/>
          </a:blip>
          <a:srcRect b="0" l="0" r="0" t="0"/>
          <a:stretch/>
        </p:blipFill>
        <p:spPr>
          <a:xfrm>
            <a:off x="472942" y="1233810"/>
            <a:ext cx="4500563" cy="2850357"/>
          </a:xfrm>
          <a:prstGeom prst="rect">
            <a:avLst/>
          </a:prstGeom>
          <a:noFill/>
          <a:ln>
            <a:noFill/>
          </a:ln>
        </p:spPr>
      </p:pic>
      <p:sp>
        <p:nvSpPr>
          <p:cNvPr id="145" name="Google Shape;145;p34"/>
          <p:cNvSpPr/>
          <p:nvPr/>
        </p:nvSpPr>
        <p:spPr>
          <a:xfrm>
            <a:off x="5270252" y="931750"/>
            <a:ext cx="3487200" cy="2423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Corbel"/>
                <a:ea typeface="Corbel"/>
                <a:cs typeface="Corbel"/>
                <a:sym typeface="Corbel"/>
              </a:rPr>
              <a:t>Many choices </a:t>
            </a:r>
            <a:r>
              <a:rPr b="0" i="0" lang="es" sz="1800" u="none" cap="none" strike="noStrike">
                <a:solidFill>
                  <a:schemeClr val="dk1"/>
                </a:solidFill>
                <a:latin typeface="Corbel"/>
                <a:ea typeface="Corbel"/>
                <a:cs typeface="Corbel"/>
                <a:sym typeface="Corbel"/>
              </a:rPr>
              <a:t>that people consider their own are already </a:t>
            </a:r>
            <a:r>
              <a:rPr b="1" i="0" lang="es" sz="1800" u="none" cap="none" strike="noStrike">
                <a:solidFill>
                  <a:schemeClr val="dk1"/>
                </a:solidFill>
                <a:latin typeface="Corbel"/>
                <a:ea typeface="Corbel"/>
                <a:cs typeface="Corbel"/>
                <a:sym typeface="Corbel"/>
              </a:rPr>
              <a:t>determined by algorithms.</a:t>
            </a:r>
            <a:r>
              <a:rPr b="0" i="0" lang="es" sz="1800" u="none" cap="none" strike="noStrike">
                <a:solidFill>
                  <a:schemeClr val="dk1"/>
                </a:solidFill>
                <a:latin typeface="Corbel"/>
                <a:ea typeface="Corbel"/>
                <a:cs typeface="Corbel"/>
                <a:sym typeface="Corbel"/>
              </a:rPr>
              <a:t> We need information systems that are transparent, trustworthy and user-controlled.</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Corbel"/>
                <a:ea typeface="Corbel"/>
                <a:cs typeface="Corbel"/>
                <a:sym typeface="Corbel"/>
              </a:rPr>
              <a:t>Artificial Intelligence has a greater incidence in sectors such as: production, government,  environment, education, health, etc. and it requires AI </a:t>
            </a:r>
            <a:r>
              <a:rPr b="1" lang="es" sz="1800">
                <a:solidFill>
                  <a:schemeClr val="dk1"/>
                </a:solidFill>
                <a:latin typeface="Corbel"/>
                <a:ea typeface="Corbel"/>
                <a:cs typeface="Corbel"/>
                <a:sym typeface="Corbel"/>
              </a:rPr>
              <a:t>social i</a:t>
            </a:r>
            <a:r>
              <a:rPr b="1" i="0" lang="es" sz="1800" u="none" cap="none" strike="noStrike">
                <a:solidFill>
                  <a:schemeClr val="dk1"/>
                </a:solidFill>
                <a:latin typeface="Corbel"/>
                <a:ea typeface="Corbel"/>
                <a:cs typeface="Corbel"/>
                <a:sym typeface="Corbel"/>
              </a:rPr>
              <a:t>mpact assessments.</a:t>
            </a:r>
            <a:endParaRPr b="1"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br>
              <a:rPr b="0" i="0" lang="es" sz="1400" u="none" cap="none" strike="noStrike">
                <a:solidFill>
                  <a:schemeClr val="dk1"/>
                </a:solidFill>
                <a:latin typeface="Corbel"/>
                <a:ea typeface="Corbel"/>
                <a:cs typeface="Corbel"/>
                <a:sym typeface="Corbel"/>
              </a:rPr>
            </a:br>
            <a:endParaRPr b="0" i="0" sz="1400" u="none" cap="none" strike="noStrike">
              <a:solidFill>
                <a:schemeClr val="dk1"/>
              </a:solidFill>
              <a:latin typeface="Corbel"/>
              <a:ea typeface="Corbel"/>
              <a:cs typeface="Corbel"/>
              <a:sym typeface="Corbel"/>
            </a:endParaRPr>
          </a:p>
        </p:txBody>
      </p:sp>
      <p:sp>
        <p:nvSpPr>
          <p:cNvPr id="146" name="Google Shape;146;p34"/>
          <p:cNvSpPr/>
          <p:nvPr/>
        </p:nvSpPr>
        <p:spPr>
          <a:xfrm>
            <a:off x="2333625" y="4722305"/>
            <a:ext cx="5704800" cy="623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chemeClr val="dk1"/>
                </a:solidFill>
                <a:latin typeface="Corbel"/>
                <a:ea typeface="Corbel"/>
                <a:cs typeface="Corbel"/>
                <a:sym typeface="Corbel"/>
              </a:rPr>
              <a:t>Dirk Helbing &amp; Evangelos Pournaras.Society: Build digital democracy. Nature 527, 33–34 (2015)  doi:10.1038/527033a</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 sz="1400" u="none" cap="none" strike="noStrike">
                <a:solidFill>
                  <a:schemeClr val="dk1"/>
                </a:solidFill>
                <a:latin typeface="Corbel"/>
                <a:ea typeface="Corbel"/>
                <a:cs typeface="Corbel"/>
                <a:sym typeface="Corbel"/>
              </a:rPr>
            </a:br>
            <a:endParaRPr b="0" i="0" sz="1400" u="none" cap="none" strike="noStrike">
              <a:solidFill>
                <a:schemeClr val="dk1"/>
              </a:solidFill>
              <a:latin typeface="Corbel"/>
              <a:ea typeface="Corbel"/>
              <a:cs typeface="Corbel"/>
              <a:sym typeface="Corbel"/>
            </a:endParaRPr>
          </a:p>
        </p:txBody>
      </p:sp>
      <p:pic>
        <p:nvPicPr>
          <p:cNvPr id="147" name="Google Shape;147;p34"/>
          <p:cNvPicPr preferRelativeResize="0"/>
          <p:nvPr/>
        </p:nvPicPr>
        <p:blipFill rotWithShape="1">
          <a:blip r:embed="rId6">
            <a:alphaModFix/>
          </a:blip>
          <a:srcRect b="0" l="0" r="0" t="0"/>
          <a:stretch/>
        </p:blipFill>
        <p:spPr>
          <a:xfrm>
            <a:off x="7914611" y="4270398"/>
            <a:ext cx="727999" cy="728025"/>
          </a:xfrm>
          <a:prstGeom prst="rect">
            <a:avLst/>
          </a:prstGeom>
          <a:noFill/>
          <a:ln>
            <a:noFill/>
          </a:ln>
        </p:spPr>
      </p:pic>
      <p:sp>
        <p:nvSpPr>
          <p:cNvPr id="148" name="Google Shape;148;p34"/>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49" name="Google Shape;149;p34"/>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50" name="Google Shape;150;p34"/>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51" name="Google Shape;151;p34"/>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15000"/>
              </a:lnSpc>
              <a:spcBef>
                <a:spcPts val="0"/>
              </a:spcBef>
              <a:spcAft>
                <a:spcPts val="0"/>
              </a:spcAft>
              <a:buSzPct val="45833"/>
              <a:buFont typeface="Montserrat"/>
              <a:buNone/>
            </a:pPr>
            <a:r>
              <a:rPr b="1" lang="es" sz="2400">
                <a:solidFill>
                  <a:schemeClr val="lt1"/>
                </a:solidFill>
                <a:latin typeface="Montserrat"/>
                <a:ea typeface="Montserrat"/>
                <a:cs typeface="Montserrat"/>
                <a:sym typeface="Montserrat"/>
              </a:rPr>
              <a:t>AI and Society: social impact and ethical aspects</a:t>
            </a:r>
            <a:endParaRPr b="1" sz="2400">
              <a:solidFill>
                <a:schemeClr val="lt1"/>
              </a:solidFill>
              <a:latin typeface="Montserrat"/>
              <a:ea typeface="Montserrat"/>
              <a:cs typeface="Montserrat"/>
              <a:sym typeface="Montserrat"/>
            </a:endParaRPr>
          </a:p>
        </p:txBody>
      </p:sp>
      <p:pic>
        <p:nvPicPr>
          <p:cNvPr id="152" name="Google Shape;152;p34"/>
          <p:cNvPicPr preferRelativeResize="0"/>
          <p:nvPr/>
        </p:nvPicPr>
        <p:blipFill rotWithShape="1">
          <a:blip r:embed="rId7">
            <a:alphaModFix/>
          </a:blip>
          <a:srcRect b="0" l="0" r="0" t="0"/>
          <a:stretch/>
        </p:blipFill>
        <p:spPr>
          <a:xfrm>
            <a:off x="277743" y="4598551"/>
            <a:ext cx="1309128" cy="3260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70"/>
          <p:cNvPicPr preferRelativeResize="0"/>
          <p:nvPr/>
        </p:nvPicPr>
        <p:blipFill rotWithShape="1">
          <a:blip r:embed="rId3">
            <a:alphaModFix/>
          </a:blip>
          <a:srcRect b="0" l="0" r="0" t="0"/>
          <a:stretch/>
        </p:blipFill>
        <p:spPr>
          <a:xfrm>
            <a:off x="246212" y="4614041"/>
            <a:ext cx="1309128" cy="326033"/>
          </a:xfrm>
          <a:prstGeom prst="rect">
            <a:avLst/>
          </a:prstGeom>
          <a:noFill/>
          <a:ln>
            <a:noFill/>
          </a:ln>
        </p:spPr>
      </p:pic>
      <p:pic>
        <p:nvPicPr>
          <p:cNvPr id="500" name="Google Shape;500;p70"/>
          <p:cNvPicPr preferRelativeResize="0"/>
          <p:nvPr/>
        </p:nvPicPr>
        <p:blipFill rotWithShape="1">
          <a:blip r:embed="rId4">
            <a:alphaModFix/>
          </a:blip>
          <a:srcRect b="0" l="0" r="0" t="0"/>
          <a:stretch/>
        </p:blipFill>
        <p:spPr>
          <a:xfrm>
            <a:off x="1466688" y="878808"/>
            <a:ext cx="6210617" cy="3924121"/>
          </a:xfrm>
          <a:prstGeom prst="rect">
            <a:avLst/>
          </a:prstGeom>
          <a:noFill/>
          <a:ln>
            <a:noFill/>
          </a:ln>
        </p:spPr>
      </p:pic>
      <p:sp>
        <p:nvSpPr>
          <p:cNvPr id="501" name="Google Shape;501;p70"/>
          <p:cNvSpPr txBox="1"/>
          <p:nvPr/>
        </p:nvSpPr>
        <p:spPr>
          <a:xfrm>
            <a:off x="1843706" y="4802925"/>
            <a:ext cx="7399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800" u="none" cap="none" strike="noStrike">
                <a:solidFill>
                  <a:schemeClr val="dk1"/>
                </a:solidFill>
                <a:latin typeface="Montserrat"/>
                <a:ea typeface="Montserrat"/>
                <a:cs typeface="Montserrat"/>
                <a:sym typeface="Montserrat"/>
              </a:rPr>
              <a:t>Heidari, S., Babor, T.F., De Castro, P. et al. Sex and Gender Equity in Research: rationale for the SAGER guidelines and recommended use. Res Integr Peer Rev 1, 2 (2016). https://doi.org/10.1186/s41073-016-0007-6</a:t>
            </a:r>
            <a:endParaRPr b="0" i="0" sz="800" u="none" cap="none" strike="noStrike">
              <a:solidFill>
                <a:schemeClr val="dk1"/>
              </a:solidFill>
              <a:latin typeface="Montserrat"/>
              <a:ea typeface="Montserrat"/>
              <a:cs typeface="Montserrat"/>
              <a:sym typeface="Montserrat"/>
            </a:endParaRPr>
          </a:p>
        </p:txBody>
      </p:sp>
      <p:sp>
        <p:nvSpPr>
          <p:cNvPr id="502" name="Google Shape;502;p70"/>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503" name="Google Shape;503;p70"/>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504" name="Google Shape;504;p70"/>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505" name="Google Shape;505;p70"/>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SzPts val="1100"/>
              <a:buFont typeface="Montserrat"/>
              <a:buNone/>
            </a:pPr>
            <a:r>
              <a:rPr b="1" lang="es" sz="2400">
                <a:solidFill>
                  <a:schemeClr val="lt1"/>
                </a:solidFill>
                <a:latin typeface="Montserrat"/>
                <a:ea typeface="Montserrat"/>
                <a:cs typeface="Montserrat"/>
                <a:sym typeface="Montserrat"/>
              </a:rPr>
              <a:t>Resources</a:t>
            </a:r>
            <a:endParaRPr b="1" sz="2400">
              <a:solidFill>
                <a:schemeClr val="lt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71"/>
          <p:cNvPicPr preferRelativeResize="0"/>
          <p:nvPr/>
        </p:nvPicPr>
        <p:blipFill rotWithShape="1">
          <a:blip r:embed="rId3">
            <a:alphaModFix/>
          </a:blip>
          <a:srcRect b="0" l="0" r="0" t="0"/>
          <a:stretch/>
        </p:blipFill>
        <p:spPr>
          <a:xfrm>
            <a:off x="277743" y="4598550"/>
            <a:ext cx="1309128" cy="326033"/>
          </a:xfrm>
          <a:prstGeom prst="rect">
            <a:avLst/>
          </a:prstGeom>
          <a:noFill/>
          <a:ln>
            <a:noFill/>
          </a:ln>
        </p:spPr>
      </p:pic>
      <p:pic>
        <p:nvPicPr>
          <p:cNvPr id="512" name="Google Shape;512;p71"/>
          <p:cNvPicPr preferRelativeResize="0"/>
          <p:nvPr/>
        </p:nvPicPr>
        <p:blipFill rotWithShape="1">
          <a:blip r:embed="rId3">
            <a:alphaModFix/>
          </a:blip>
          <a:srcRect b="0" l="0" r="0" t="0"/>
          <a:stretch/>
        </p:blipFill>
        <p:spPr>
          <a:xfrm>
            <a:off x="277743" y="4598551"/>
            <a:ext cx="1309128" cy="326033"/>
          </a:xfrm>
          <a:prstGeom prst="rect">
            <a:avLst/>
          </a:prstGeom>
          <a:noFill/>
          <a:ln>
            <a:noFill/>
          </a:ln>
        </p:spPr>
      </p:pic>
      <p:sp>
        <p:nvSpPr>
          <p:cNvPr id="513" name="Google Shape;513;p71"/>
          <p:cNvSpPr txBox="1"/>
          <p:nvPr/>
        </p:nvSpPr>
        <p:spPr>
          <a:xfrm>
            <a:off x="5090381" y="4843350"/>
            <a:ext cx="46125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Calibri"/>
                <a:ea typeface="Calibri"/>
                <a:cs typeface="Calibri"/>
                <a:sym typeface="Calibri"/>
              </a:rPr>
              <a:t>http://genderedinnovations.stanford.edu/terms/intersectionality.html</a:t>
            </a:r>
            <a:endParaRPr b="0" i="0" sz="1100" u="none" cap="none" strike="noStrike">
              <a:solidFill>
                <a:schemeClr val="dk1"/>
              </a:solidFill>
              <a:latin typeface="Calibri"/>
              <a:ea typeface="Calibri"/>
              <a:cs typeface="Calibri"/>
              <a:sym typeface="Calibri"/>
            </a:endParaRPr>
          </a:p>
        </p:txBody>
      </p:sp>
      <p:pic>
        <p:nvPicPr>
          <p:cNvPr id="514" name="Google Shape;514;p71"/>
          <p:cNvPicPr preferRelativeResize="0"/>
          <p:nvPr/>
        </p:nvPicPr>
        <p:blipFill rotWithShape="1">
          <a:blip r:embed="rId4">
            <a:alphaModFix/>
          </a:blip>
          <a:srcRect b="0" l="0" r="0" t="0"/>
          <a:stretch/>
        </p:blipFill>
        <p:spPr>
          <a:xfrm>
            <a:off x="2772188" y="4446366"/>
            <a:ext cx="1891181" cy="630394"/>
          </a:xfrm>
          <a:prstGeom prst="rect">
            <a:avLst/>
          </a:prstGeom>
          <a:noFill/>
          <a:ln>
            <a:noFill/>
          </a:ln>
        </p:spPr>
      </p:pic>
      <p:sp>
        <p:nvSpPr>
          <p:cNvPr id="515" name="Google Shape;515;p71"/>
          <p:cNvSpPr txBox="1"/>
          <p:nvPr/>
        </p:nvSpPr>
        <p:spPr>
          <a:xfrm>
            <a:off x="219150" y="386738"/>
            <a:ext cx="6742200" cy="446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i="1" lang="es" sz="2000">
                <a:solidFill>
                  <a:srgbClr val="D93C5C"/>
                </a:solidFill>
                <a:latin typeface="Raleway"/>
                <a:ea typeface="Raleway"/>
                <a:cs typeface="Raleway"/>
                <a:sym typeface="Raleway"/>
              </a:rPr>
              <a:t>General Methods</a:t>
            </a:r>
            <a:r>
              <a:rPr b="1" i="1" lang="es" sz="2000">
                <a:solidFill>
                  <a:srgbClr val="D93C5C"/>
                </a:solidFill>
                <a:latin typeface="Raleway"/>
                <a:ea typeface="Raleway"/>
                <a:cs typeface="Raleway"/>
                <a:sym typeface="Raleway"/>
              </a:rPr>
              <a:t> -Gendered Innovations</a:t>
            </a:r>
            <a:endParaRPr sz="1100"/>
          </a:p>
        </p:txBody>
      </p:sp>
      <p:sp>
        <p:nvSpPr>
          <p:cNvPr id="516" name="Google Shape;516;p71"/>
          <p:cNvSpPr txBox="1"/>
          <p:nvPr/>
        </p:nvSpPr>
        <p:spPr>
          <a:xfrm>
            <a:off x="851100" y="857025"/>
            <a:ext cx="8069700" cy="3524700"/>
          </a:xfrm>
          <a:prstGeom prst="rect">
            <a:avLst/>
          </a:prstGeom>
          <a:noFill/>
          <a:ln>
            <a:noFill/>
          </a:ln>
        </p:spPr>
        <p:txBody>
          <a:bodyPr anchorCtr="0" anchor="t" bIns="68575" lIns="68575" spcFirstLastPara="1" rIns="68575" wrap="square" tIns="68575">
            <a:spAutoFit/>
          </a:bodyPr>
          <a:lstStyle/>
          <a:p>
            <a:pPr indent="-292100" lvl="0" marL="342900" rtl="0" algn="l">
              <a:spcBef>
                <a:spcPts val="0"/>
              </a:spcBef>
              <a:spcAft>
                <a:spcPts val="0"/>
              </a:spcAft>
              <a:buSzPts val="2000"/>
              <a:buFont typeface="Calibri"/>
              <a:buChar char="●"/>
            </a:pPr>
            <a:r>
              <a:rPr lang="es" sz="1700">
                <a:latin typeface="Calibri"/>
                <a:ea typeface="Calibri"/>
                <a:cs typeface="Calibri"/>
                <a:sym typeface="Calibri"/>
              </a:rPr>
              <a:t>Rethinking Research Priorities and Outcomes</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Rethinking Concepts and Theories</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Formulating Research Questions</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Analyzing Sex</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Analyzing Gender</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Analyzing how Sex and Gender Interact</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Intersectional Approaches</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Engineering Innovation Processes</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Co-creation and Participatory Research</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Rethinking Standards and Reference Models</a:t>
            </a:r>
            <a:endParaRPr sz="1700">
              <a:latin typeface="Calibri"/>
              <a:ea typeface="Calibri"/>
              <a:cs typeface="Calibri"/>
              <a:sym typeface="Calibri"/>
            </a:endParaRPr>
          </a:p>
          <a:p>
            <a:pPr indent="-292100" lvl="0" marL="342900" rtl="0" algn="l">
              <a:spcBef>
                <a:spcPts val="0"/>
              </a:spcBef>
              <a:spcAft>
                <a:spcPts val="0"/>
              </a:spcAft>
              <a:buSzPts val="2000"/>
              <a:buFont typeface="Calibri"/>
              <a:buChar char="●"/>
            </a:pPr>
            <a:r>
              <a:rPr lang="es" sz="1700">
                <a:latin typeface="Calibri"/>
                <a:ea typeface="Calibri"/>
                <a:cs typeface="Calibri"/>
                <a:sym typeface="Calibri"/>
              </a:rPr>
              <a:t>Rethinking Language and Visual Representations</a:t>
            </a:r>
            <a:endParaRPr sz="1700">
              <a:latin typeface="Calibri"/>
              <a:ea typeface="Calibri"/>
              <a:cs typeface="Calibri"/>
              <a:sym typeface="Calibri"/>
            </a:endParaRPr>
          </a:p>
        </p:txBody>
      </p:sp>
      <p:pic>
        <p:nvPicPr>
          <p:cNvPr id="517" name="Google Shape;517;p71"/>
          <p:cNvPicPr preferRelativeResize="0"/>
          <p:nvPr/>
        </p:nvPicPr>
        <p:blipFill rotWithShape="1">
          <a:blip r:embed="rId5">
            <a:alphaModFix/>
          </a:blip>
          <a:srcRect b="0" l="0" r="0" t="5606"/>
          <a:stretch/>
        </p:blipFill>
        <p:spPr>
          <a:xfrm>
            <a:off x="6699938" y="1516275"/>
            <a:ext cx="2156475" cy="30822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2"/>
          <p:cNvSpPr/>
          <p:nvPr/>
        </p:nvSpPr>
        <p:spPr>
          <a:xfrm>
            <a:off x="1546063" y="1157942"/>
            <a:ext cx="7590155" cy="2807335"/>
          </a:xfrm>
          <a:custGeom>
            <a:rect b="b" l="l" r="r" t="t"/>
            <a:pathLst>
              <a:path extrusionOk="0" h="2807335" w="7590155">
                <a:moveTo>
                  <a:pt x="7589939" y="2807233"/>
                </a:moveTo>
                <a:lnTo>
                  <a:pt x="0" y="2807233"/>
                </a:lnTo>
                <a:lnTo>
                  <a:pt x="0" y="0"/>
                </a:lnTo>
                <a:lnTo>
                  <a:pt x="7589939" y="0"/>
                </a:lnTo>
                <a:lnTo>
                  <a:pt x="7589939" y="2807233"/>
                </a:lnTo>
                <a:close/>
              </a:path>
            </a:pathLst>
          </a:custGeom>
          <a:solidFill>
            <a:srgbClr val="F6F5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523" name="Google Shape;523;p72"/>
          <p:cNvPicPr preferRelativeResize="0"/>
          <p:nvPr/>
        </p:nvPicPr>
        <p:blipFill rotWithShape="1">
          <a:blip r:embed="rId3">
            <a:alphaModFix/>
          </a:blip>
          <a:srcRect b="0" l="7327" r="55835" t="0"/>
          <a:stretch/>
        </p:blipFill>
        <p:spPr>
          <a:xfrm>
            <a:off x="1205986" y="1158725"/>
            <a:ext cx="3082553" cy="2789476"/>
          </a:xfrm>
          <a:prstGeom prst="rect">
            <a:avLst/>
          </a:prstGeom>
          <a:noFill/>
          <a:ln>
            <a:noFill/>
          </a:ln>
        </p:spPr>
      </p:pic>
      <p:pic>
        <p:nvPicPr>
          <p:cNvPr id="524" name="Google Shape;524;p72"/>
          <p:cNvPicPr preferRelativeResize="0"/>
          <p:nvPr/>
        </p:nvPicPr>
        <p:blipFill rotWithShape="1">
          <a:blip r:embed="rId4">
            <a:alphaModFix/>
          </a:blip>
          <a:srcRect b="0" l="0" r="0" t="0"/>
          <a:stretch/>
        </p:blipFill>
        <p:spPr>
          <a:xfrm>
            <a:off x="277743" y="4598552"/>
            <a:ext cx="1309128" cy="326033"/>
          </a:xfrm>
          <a:prstGeom prst="rect">
            <a:avLst/>
          </a:prstGeom>
          <a:noFill/>
          <a:ln>
            <a:noFill/>
          </a:ln>
        </p:spPr>
      </p:pic>
      <p:sp>
        <p:nvSpPr>
          <p:cNvPr id="525" name="Google Shape;525;p72"/>
          <p:cNvSpPr txBox="1"/>
          <p:nvPr/>
        </p:nvSpPr>
        <p:spPr>
          <a:xfrm>
            <a:off x="4294637" y="2385958"/>
            <a:ext cx="4588800" cy="9003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2700"/>
              <a:buFont typeface="Arial"/>
              <a:buNone/>
            </a:pPr>
            <a:r>
              <a:rPr b="0" i="0" lang="es" sz="2700" u="none" cap="none" strike="noStrike">
                <a:solidFill>
                  <a:schemeClr val="dk2"/>
                </a:solidFill>
                <a:latin typeface="Raleway"/>
                <a:ea typeface="Raleway"/>
                <a:cs typeface="Raleway"/>
                <a:sym typeface="Raleway"/>
              </a:rPr>
              <a:t>Sex and Gender Bias in AI and Health</a:t>
            </a:r>
            <a:endParaRPr b="0" i="0" sz="27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3"/>
          <p:cNvSpPr txBox="1"/>
          <p:nvPr/>
        </p:nvSpPr>
        <p:spPr>
          <a:xfrm>
            <a:off x="175050" y="728188"/>
            <a:ext cx="8793900" cy="105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100">
                <a:solidFill>
                  <a:srgbClr val="124484"/>
                </a:solidFill>
                <a:latin typeface="Montserrat"/>
                <a:ea typeface="Montserrat"/>
                <a:cs typeface="Montserrat"/>
                <a:sym typeface="Montserrat"/>
              </a:rPr>
              <a:t>Sex and gender differences and biases in Artificial Intelligence for Biomedicine and Healthcare</a:t>
            </a:r>
            <a:endParaRPr b="1" sz="2100">
              <a:solidFill>
                <a:srgbClr val="124484"/>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ctr">
              <a:spcBef>
                <a:spcPts val="0"/>
              </a:spcBef>
              <a:spcAft>
                <a:spcPts val="0"/>
              </a:spcAft>
              <a:buNone/>
            </a:pPr>
            <a:r>
              <a:rPr lang="es" sz="1200">
                <a:solidFill>
                  <a:srgbClr val="000000"/>
                </a:solidFill>
              </a:rPr>
              <a:t>Cirillo, Catuara-Solarz et al. NPJ Digit Med. 2020</a:t>
            </a:r>
            <a:endParaRPr sz="1000"/>
          </a:p>
          <a:p>
            <a:pPr indent="0" lvl="0" marL="0" rtl="0" algn="l">
              <a:spcBef>
                <a:spcPts val="0"/>
              </a:spcBef>
              <a:spcAft>
                <a:spcPts val="0"/>
              </a:spcAft>
              <a:buNone/>
            </a:pPr>
            <a:r>
              <a:t/>
            </a:r>
            <a:endParaRPr sz="1000"/>
          </a:p>
        </p:txBody>
      </p:sp>
      <p:pic>
        <p:nvPicPr>
          <p:cNvPr id="531" name="Google Shape;531;p73"/>
          <p:cNvPicPr preferRelativeResize="0"/>
          <p:nvPr/>
        </p:nvPicPr>
        <p:blipFill rotWithShape="1">
          <a:blip r:embed="rId3">
            <a:alphaModFix/>
          </a:blip>
          <a:srcRect b="18939" l="31200" r="27550" t="27590"/>
          <a:stretch/>
        </p:blipFill>
        <p:spPr>
          <a:xfrm>
            <a:off x="611988" y="1992691"/>
            <a:ext cx="667962" cy="871204"/>
          </a:xfrm>
          <a:prstGeom prst="rect">
            <a:avLst/>
          </a:prstGeom>
          <a:noFill/>
          <a:ln>
            <a:noFill/>
          </a:ln>
        </p:spPr>
      </p:pic>
      <p:pic>
        <p:nvPicPr>
          <p:cNvPr id="532" name="Google Shape;532;p73"/>
          <p:cNvPicPr preferRelativeResize="0"/>
          <p:nvPr/>
        </p:nvPicPr>
        <p:blipFill rotWithShape="1">
          <a:blip r:embed="rId4">
            <a:alphaModFix/>
          </a:blip>
          <a:srcRect b="0" l="0" r="0" t="5473"/>
          <a:stretch/>
        </p:blipFill>
        <p:spPr>
          <a:xfrm>
            <a:off x="1288027" y="1992691"/>
            <a:ext cx="711971" cy="871218"/>
          </a:xfrm>
          <a:prstGeom prst="rect">
            <a:avLst/>
          </a:prstGeom>
          <a:noFill/>
          <a:ln>
            <a:noFill/>
          </a:ln>
        </p:spPr>
      </p:pic>
      <p:pic>
        <p:nvPicPr>
          <p:cNvPr id="533" name="Google Shape;533;p73"/>
          <p:cNvPicPr preferRelativeResize="0"/>
          <p:nvPr/>
        </p:nvPicPr>
        <p:blipFill>
          <a:blip r:embed="rId5">
            <a:alphaModFix/>
          </a:blip>
          <a:stretch>
            <a:fillRect/>
          </a:stretch>
        </p:blipFill>
        <p:spPr>
          <a:xfrm>
            <a:off x="2008078" y="1979361"/>
            <a:ext cx="667961" cy="897862"/>
          </a:xfrm>
          <a:prstGeom prst="rect">
            <a:avLst/>
          </a:prstGeom>
          <a:noFill/>
          <a:ln>
            <a:noFill/>
          </a:ln>
        </p:spPr>
      </p:pic>
      <p:pic>
        <p:nvPicPr>
          <p:cNvPr id="534" name="Google Shape;534;p73"/>
          <p:cNvPicPr preferRelativeResize="0"/>
          <p:nvPr/>
        </p:nvPicPr>
        <p:blipFill rotWithShape="1">
          <a:blip r:embed="rId6">
            <a:alphaModFix/>
          </a:blip>
          <a:srcRect b="0" l="7978" r="4348" t="0"/>
          <a:stretch/>
        </p:blipFill>
        <p:spPr>
          <a:xfrm>
            <a:off x="2653513" y="1979357"/>
            <a:ext cx="711974" cy="897869"/>
          </a:xfrm>
          <a:prstGeom prst="rect">
            <a:avLst/>
          </a:prstGeom>
          <a:noFill/>
          <a:ln>
            <a:noFill/>
          </a:ln>
        </p:spPr>
      </p:pic>
      <p:pic>
        <p:nvPicPr>
          <p:cNvPr id="535" name="Google Shape;535;p73"/>
          <p:cNvPicPr preferRelativeResize="0"/>
          <p:nvPr/>
        </p:nvPicPr>
        <p:blipFill rotWithShape="1">
          <a:blip r:embed="rId7">
            <a:alphaModFix/>
          </a:blip>
          <a:srcRect b="12365" l="23493" r="6586" t="0"/>
          <a:stretch/>
        </p:blipFill>
        <p:spPr>
          <a:xfrm>
            <a:off x="3404165" y="1979357"/>
            <a:ext cx="711975" cy="897872"/>
          </a:xfrm>
          <a:prstGeom prst="rect">
            <a:avLst/>
          </a:prstGeom>
          <a:noFill/>
          <a:ln>
            <a:noFill/>
          </a:ln>
        </p:spPr>
      </p:pic>
      <p:pic>
        <p:nvPicPr>
          <p:cNvPr id="536" name="Google Shape;536;p73"/>
          <p:cNvPicPr preferRelativeResize="0"/>
          <p:nvPr/>
        </p:nvPicPr>
        <p:blipFill>
          <a:blip r:embed="rId8">
            <a:alphaModFix/>
          </a:blip>
          <a:stretch>
            <a:fillRect/>
          </a:stretch>
        </p:blipFill>
        <p:spPr>
          <a:xfrm>
            <a:off x="4154819" y="1972894"/>
            <a:ext cx="711967" cy="910800"/>
          </a:xfrm>
          <a:prstGeom prst="rect">
            <a:avLst/>
          </a:prstGeom>
          <a:noFill/>
          <a:ln>
            <a:noFill/>
          </a:ln>
        </p:spPr>
      </p:pic>
      <p:pic>
        <p:nvPicPr>
          <p:cNvPr id="537" name="Google Shape;537;p73"/>
          <p:cNvPicPr preferRelativeResize="0"/>
          <p:nvPr/>
        </p:nvPicPr>
        <p:blipFill rotWithShape="1">
          <a:blip r:embed="rId9">
            <a:alphaModFix/>
          </a:blip>
          <a:srcRect b="0" l="0" r="0" t="9181"/>
          <a:stretch/>
        </p:blipFill>
        <p:spPr>
          <a:xfrm>
            <a:off x="4905469" y="1972904"/>
            <a:ext cx="711975" cy="910781"/>
          </a:xfrm>
          <a:prstGeom prst="rect">
            <a:avLst/>
          </a:prstGeom>
          <a:noFill/>
          <a:ln>
            <a:noFill/>
          </a:ln>
        </p:spPr>
      </p:pic>
      <p:pic>
        <p:nvPicPr>
          <p:cNvPr id="538" name="Google Shape;538;p73"/>
          <p:cNvPicPr preferRelativeResize="0"/>
          <p:nvPr/>
        </p:nvPicPr>
        <p:blipFill rotWithShape="1">
          <a:blip r:embed="rId10">
            <a:alphaModFix/>
          </a:blip>
          <a:srcRect b="9494" l="15176" r="29070" t="0"/>
          <a:stretch/>
        </p:blipFill>
        <p:spPr>
          <a:xfrm>
            <a:off x="5656121" y="1992691"/>
            <a:ext cx="711972" cy="871195"/>
          </a:xfrm>
          <a:prstGeom prst="rect">
            <a:avLst/>
          </a:prstGeom>
          <a:noFill/>
          <a:ln>
            <a:noFill/>
          </a:ln>
        </p:spPr>
      </p:pic>
      <p:pic>
        <p:nvPicPr>
          <p:cNvPr id="539" name="Google Shape;539;p73"/>
          <p:cNvPicPr preferRelativeResize="0"/>
          <p:nvPr/>
        </p:nvPicPr>
        <p:blipFill rotWithShape="1">
          <a:blip r:embed="rId11">
            <a:alphaModFix/>
          </a:blip>
          <a:srcRect b="0" l="4432" r="13018" t="0"/>
          <a:stretch/>
        </p:blipFill>
        <p:spPr>
          <a:xfrm>
            <a:off x="6406773" y="1994413"/>
            <a:ext cx="711975" cy="867759"/>
          </a:xfrm>
          <a:prstGeom prst="rect">
            <a:avLst/>
          </a:prstGeom>
          <a:noFill/>
          <a:ln>
            <a:noFill/>
          </a:ln>
        </p:spPr>
      </p:pic>
      <p:pic>
        <p:nvPicPr>
          <p:cNvPr id="540" name="Google Shape;540;p73"/>
          <p:cNvPicPr preferRelativeResize="0"/>
          <p:nvPr/>
        </p:nvPicPr>
        <p:blipFill rotWithShape="1">
          <a:blip r:embed="rId12">
            <a:alphaModFix/>
          </a:blip>
          <a:srcRect b="18059" l="12588" r="16969" t="0"/>
          <a:stretch/>
        </p:blipFill>
        <p:spPr>
          <a:xfrm>
            <a:off x="7157408" y="1988451"/>
            <a:ext cx="667960" cy="879684"/>
          </a:xfrm>
          <a:prstGeom prst="rect">
            <a:avLst/>
          </a:prstGeom>
          <a:noFill/>
          <a:ln>
            <a:noFill/>
          </a:ln>
        </p:spPr>
      </p:pic>
      <p:pic>
        <p:nvPicPr>
          <p:cNvPr id="541" name="Google Shape;541;p73"/>
          <p:cNvPicPr preferRelativeResize="0"/>
          <p:nvPr/>
        </p:nvPicPr>
        <p:blipFill rotWithShape="1">
          <a:blip r:embed="rId13">
            <a:alphaModFix/>
          </a:blip>
          <a:srcRect b="10346" l="13471" r="10931" t="0"/>
          <a:stretch/>
        </p:blipFill>
        <p:spPr>
          <a:xfrm>
            <a:off x="7864029" y="1991063"/>
            <a:ext cx="667960" cy="874456"/>
          </a:xfrm>
          <a:prstGeom prst="rect">
            <a:avLst/>
          </a:prstGeom>
          <a:noFill/>
          <a:ln>
            <a:noFill/>
          </a:ln>
        </p:spPr>
      </p:pic>
      <p:pic>
        <p:nvPicPr>
          <p:cNvPr id="542" name="Google Shape;542;p73"/>
          <p:cNvPicPr preferRelativeResize="0"/>
          <p:nvPr/>
        </p:nvPicPr>
        <p:blipFill rotWithShape="1">
          <a:blip r:embed="rId14">
            <a:alphaModFix/>
          </a:blip>
          <a:srcRect b="0" l="0" r="0" t="0"/>
          <a:stretch/>
        </p:blipFill>
        <p:spPr>
          <a:xfrm>
            <a:off x="113161" y="4650350"/>
            <a:ext cx="1745504" cy="434711"/>
          </a:xfrm>
          <a:prstGeom prst="rect">
            <a:avLst/>
          </a:prstGeom>
          <a:noFill/>
          <a:ln>
            <a:noFill/>
          </a:ln>
        </p:spPr>
      </p:pic>
      <p:grpSp>
        <p:nvGrpSpPr>
          <p:cNvPr id="543" name="Google Shape;543;p73"/>
          <p:cNvGrpSpPr/>
          <p:nvPr/>
        </p:nvGrpSpPr>
        <p:grpSpPr>
          <a:xfrm>
            <a:off x="382350" y="3077500"/>
            <a:ext cx="1849500" cy="1469563"/>
            <a:chOff x="1769375" y="3684638"/>
            <a:chExt cx="1849500" cy="1469563"/>
          </a:xfrm>
        </p:grpSpPr>
        <p:pic>
          <p:nvPicPr>
            <p:cNvPr id="544" name="Google Shape;544;p73"/>
            <p:cNvPicPr preferRelativeResize="0"/>
            <p:nvPr/>
          </p:nvPicPr>
          <p:blipFill rotWithShape="1">
            <a:blip r:embed="rId15">
              <a:alphaModFix/>
            </a:blip>
            <a:srcRect b="8410" l="17096" r="15381" t="9298"/>
            <a:stretch/>
          </p:blipFill>
          <p:spPr>
            <a:xfrm>
              <a:off x="1855102" y="3928880"/>
              <a:ext cx="1678047" cy="1144650"/>
            </a:xfrm>
            <a:prstGeom prst="rect">
              <a:avLst/>
            </a:prstGeom>
            <a:noFill/>
            <a:ln>
              <a:noFill/>
            </a:ln>
          </p:spPr>
        </p:pic>
        <p:sp>
          <p:nvSpPr>
            <p:cNvPr id="545" name="Google Shape;545;p73"/>
            <p:cNvSpPr/>
            <p:nvPr/>
          </p:nvSpPr>
          <p:spPr>
            <a:xfrm>
              <a:off x="1769375" y="3765200"/>
              <a:ext cx="1849500" cy="1389000"/>
            </a:xfrm>
            <a:prstGeom prst="roundRect">
              <a:avLst>
                <a:gd fmla="val 16667" name="adj"/>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Roboto"/>
                <a:ea typeface="Roboto"/>
                <a:cs typeface="Roboto"/>
                <a:sym typeface="Roboto"/>
              </a:endParaRPr>
            </a:p>
          </p:txBody>
        </p:sp>
        <p:sp>
          <p:nvSpPr>
            <p:cNvPr id="546" name="Google Shape;546;p73"/>
            <p:cNvSpPr txBox="1"/>
            <p:nvPr/>
          </p:nvSpPr>
          <p:spPr>
            <a:xfrm>
              <a:off x="1961225" y="3684638"/>
              <a:ext cx="1465800" cy="192900"/>
            </a:xfrm>
            <a:prstGeom prst="rect">
              <a:avLst/>
            </a:prstGeom>
            <a:solidFill>
              <a:srgbClr val="EFEFE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600"/>
                <a:buFont typeface="Arial"/>
                <a:buNone/>
              </a:pPr>
              <a:r>
                <a:rPr b="1" lang="es" sz="1200">
                  <a:solidFill>
                    <a:srgbClr val="124484"/>
                  </a:solidFill>
                  <a:latin typeface="Roboto"/>
                  <a:ea typeface="Roboto"/>
                  <a:cs typeface="Roboto"/>
                  <a:sym typeface="Roboto"/>
                </a:rPr>
                <a:t>Big Data Analytics</a:t>
              </a:r>
              <a:endParaRPr sz="1200">
                <a:solidFill>
                  <a:srgbClr val="000000"/>
                </a:solidFill>
                <a:latin typeface="Roboto"/>
                <a:ea typeface="Roboto"/>
                <a:cs typeface="Roboto"/>
                <a:sym typeface="Roboto"/>
              </a:endParaRPr>
            </a:p>
          </p:txBody>
        </p:sp>
      </p:grpSp>
      <p:grpSp>
        <p:nvGrpSpPr>
          <p:cNvPr id="547" name="Google Shape;547;p73"/>
          <p:cNvGrpSpPr/>
          <p:nvPr/>
        </p:nvGrpSpPr>
        <p:grpSpPr>
          <a:xfrm>
            <a:off x="4735542" y="3077488"/>
            <a:ext cx="1849500" cy="1469574"/>
            <a:chOff x="3579200" y="3684626"/>
            <a:chExt cx="1849500" cy="1469574"/>
          </a:xfrm>
        </p:grpSpPr>
        <p:grpSp>
          <p:nvGrpSpPr>
            <p:cNvPr id="548" name="Google Shape;548;p73"/>
            <p:cNvGrpSpPr/>
            <p:nvPr/>
          </p:nvGrpSpPr>
          <p:grpSpPr>
            <a:xfrm>
              <a:off x="3721838" y="3866395"/>
              <a:ext cx="1564198" cy="1207063"/>
              <a:chOff x="3735991" y="3866395"/>
              <a:chExt cx="1564198" cy="1207063"/>
            </a:xfrm>
          </p:grpSpPr>
          <p:pic>
            <p:nvPicPr>
              <p:cNvPr id="549" name="Google Shape;549;p73"/>
              <p:cNvPicPr preferRelativeResize="0"/>
              <p:nvPr/>
            </p:nvPicPr>
            <p:blipFill rotWithShape="1">
              <a:blip r:embed="rId16">
                <a:alphaModFix/>
              </a:blip>
              <a:srcRect b="0" l="8817" r="10951" t="3836"/>
              <a:stretch/>
            </p:blipFill>
            <p:spPr>
              <a:xfrm>
                <a:off x="3735991" y="3866395"/>
                <a:ext cx="736385" cy="1204631"/>
              </a:xfrm>
              <a:prstGeom prst="rect">
                <a:avLst/>
              </a:prstGeom>
              <a:noFill/>
              <a:ln>
                <a:noFill/>
              </a:ln>
            </p:spPr>
          </p:pic>
          <p:pic>
            <p:nvPicPr>
              <p:cNvPr id="550" name="Google Shape;550;p73"/>
              <p:cNvPicPr preferRelativeResize="0"/>
              <p:nvPr/>
            </p:nvPicPr>
            <p:blipFill rotWithShape="1">
              <a:blip r:embed="rId17">
                <a:alphaModFix/>
              </a:blip>
              <a:srcRect b="0" l="19463" r="16404" t="0"/>
              <a:stretch/>
            </p:blipFill>
            <p:spPr>
              <a:xfrm>
                <a:off x="4425396" y="4279865"/>
                <a:ext cx="874794" cy="793593"/>
              </a:xfrm>
              <a:prstGeom prst="rect">
                <a:avLst/>
              </a:prstGeom>
              <a:noFill/>
              <a:ln>
                <a:noFill/>
              </a:ln>
            </p:spPr>
          </p:pic>
        </p:grpSp>
        <p:sp>
          <p:nvSpPr>
            <p:cNvPr id="551" name="Google Shape;551;p73"/>
            <p:cNvSpPr/>
            <p:nvPr/>
          </p:nvSpPr>
          <p:spPr>
            <a:xfrm>
              <a:off x="3579200" y="3765200"/>
              <a:ext cx="1849500" cy="1389000"/>
            </a:xfrm>
            <a:prstGeom prst="roundRect">
              <a:avLst>
                <a:gd fmla="val 16667" name="adj"/>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Roboto"/>
                <a:ea typeface="Roboto"/>
                <a:cs typeface="Roboto"/>
                <a:sym typeface="Roboto"/>
              </a:endParaRPr>
            </a:p>
          </p:txBody>
        </p:sp>
        <p:sp>
          <p:nvSpPr>
            <p:cNvPr id="552" name="Google Shape;552;p73"/>
            <p:cNvSpPr txBox="1"/>
            <p:nvPr/>
          </p:nvSpPr>
          <p:spPr>
            <a:xfrm>
              <a:off x="3975338" y="3684626"/>
              <a:ext cx="1057200" cy="192900"/>
            </a:xfrm>
            <a:prstGeom prst="rect">
              <a:avLst/>
            </a:prstGeom>
            <a:solidFill>
              <a:srgbClr val="EFEFE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600"/>
                <a:buFont typeface="Arial"/>
                <a:buNone/>
              </a:pPr>
              <a:r>
                <a:rPr b="1" lang="es" sz="1600">
                  <a:solidFill>
                    <a:srgbClr val="124484"/>
                  </a:solidFill>
                  <a:latin typeface="Roboto"/>
                  <a:ea typeface="Roboto"/>
                  <a:cs typeface="Roboto"/>
                  <a:sym typeface="Roboto"/>
                </a:rPr>
                <a:t>Robotics</a:t>
              </a:r>
              <a:endParaRPr sz="1600">
                <a:solidFill>
                  <a:srgbClr val="000000"/>
                </a:solidFill>
                <a:latin typeface="Roboto"/>
                <a:ea typeface="Roboto"/>
                <a:cs typeface="Roboto"/>
                <a:sym typeface="Roboto"/>
              </a:endParaRPr>
            </a:p>
          </p:txBody>
        </p:sp>
      </p:grpSp>
      <p:grpSp>
        <p:nvGrpSpPr>
          <p:cNvPr id="553" name="Google Shape;553;p73"/>
          <p:cNvGrpSpPr/>
          <p:nvPr/>
        </p:nvGrpSpPr>
        <p:grpSpPr>
          <a:xfrm>
            <a:off x="2558946" y="3077488"/>
            <a:ext cx="1849500" cy="1469575"/>
            <a:chOff x="5474725" y="3684625"/>
            <a:chExt cx="1849500" cy="1469575"/>
          </a:xfrm>
        </p:grpSpPr>
        <p:pic>
          <p:nvPicPr>
            <p:cNvPr id="554" name="Google Shape;554;p73"/>
            <p:cNvPicPr preferRelativeResize="0"/>
            <p:nvPr/>
          </p:nvPicPr>
          <p:blipFill rotWithShape="1">
            <a:blip r:embed="rId18">
              <a:alphaModFix/>
            </a:blip>
            <a:srcRect b="0" l="0" r="0" t="0"/>
            <a:stretch/>
          </p:blipFill>
          <p:spPr>
            <a:xfrm>
              <a:off x="5586684" y="3984476"/>
              <a:ext cx="1625581" cy="1039691"/>
            </a:xfrm>
            <a:prstGeom prst="rect">
              <a:avLst/>
            </a:prstGeom>
            <a:noFill/>
            <a:ln>
              <a:noFill/>
            </a:ln>
          </p:spPr>
        </p:pic>
        <p:sp>
          <p:nvSpPr>
            <p:cNvPr id="555" name="Google Shape;555;p73"/>
            <p:cNvSpPr/>
            <p:nvPr/>
          </p:nvSpPr>
          <p:spPr>
            <a:xfrm>
              <a:off x="5474725" y="3765200"/>
              <a:ext cx="1849500" cy="1389000"/>
            </a:xfrm>
            <a:prstGeom prst="roundRect">
              <a:avLst>
                <a:gd fmla="val 16667" name="adj"/>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Roboto"/>
                <a:ea typeface="Roboto"/>
                <a:cs typeface="Roboto"/>
                <a:sym typeface="Roboto"/>
              </a:endParaRPr>
            </a:p>
          </p:txBody>
        </p:sp>
        <p:sp>
          <p:nvSpPr>
            <p:cNvPr id="556" name="Google Shape;556;p73"/>
            <p:cNvSpPr txBox="1"/>
            <p:nvPr/>
          </p:nvSpPr>
          <p:spPr>
            <a:xfrm>
              <a:off x="5871775" y="3684625"/>
              <a:ext cx="1055400" cy="192900"/>
            </a:xfrm>
            <a:prstGeom prst="rect">
              <a:avLst/>
            </a:prstGeom>
            <a:solidFill>
              <a:srgbClr val="EFEFE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600"/>
                <a:buFont typeface="Arial"/>
                <a:buNone/>
              </a:pPr>
              <a:r>
                <a:rPr b="1" lang="es" sz="1600">
                  <a:solidFill>
                    <a:srgbClr val="124484"/>
                  </a:solidFill>
                  <a:latin typeface="Roboto"/>
                  <a:ea typeface="Roboto"/>
                  <a:cs typeface="Roboto"/>
                  <a:sym typeface="Roboto"/>
                </a:rPr>
                <a:t>NLP</a:t>
              </a:r>
              <a:endParaRPr sz="1600">
                <a:solidFill>
                  <a:srgbClr val="000000"/>
                </a:solidFill>
                <a:latin typeface="Roboto"/>
                <a:ea typeface="Roboto"/>
                <a:cs typeface="Roboto"/>
                <a:sym typeface="Roboto"/>
              </a:endParaRPr>
            </a:p>
          </p:txBody>
        </p:sp>
      </p:grpSp>
      <p:grpSp>
        <p:nvGrpSpPr>
          <p:cNvPr id="557" name="Google Shape;557;p73"/>
          <p:cNvGrpSpPr/>
          <p:nvPr/>
        </p:nvGrpSpPr>
        <p:grpSpPr>
          <a:xfrm>
            <a:off x="6912138" y="3077488"/>
            <a:ext cx="1849500" cy="1469574"/>
            <a:chOff x="4097350" y="3460825"/>
            <a:chExt cx="1849500" cy="1469574"/>
          </a:xfrm>
        </p:grpSpPr>
        <p:sp>
          <p:nvSpPr>
            <p:cNvPr id="558" name="Google Shape;558;p73"/>
            <p:cNvSpPr/>
            <p:nvPr/>
          </p:nvSpPr>
          <p:spPr>
            <a:xfrm>
              <a:off x="4097350" y="3541399"/>
              <a:ext cx="1849500" cy="1389000"/>
            </a:xfrm>
            <a:prstGeom prst="roundRect">
              <a:avLst>
                <a:gd fmla="val 16667" name="adj"/>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Roboto"/>
                <a:ea typeface="Roboto"/>
                <a:cs typeface="Roboto"/>
                <a:sym typeface="Roboto"/>
              </a:endParaRPr>
            </a:p>
          </p:txBody>
        </p:sp>
        <p:sp>
          <p:nvSpPr>
            <p:cNvPr id="559" name="Google Shape;559;p73"/>
            <p:cNvSpPr txBox="1"/>
            <p:nvPr/>
          </p:nvSpPr>
          <p:spPr>
            <a:xfrm>
              <a:off x="4294325" y="3460825"/>
              <a:ext cx="1443600" cy="192900"/>
            </a:xfrm>
            <a:prstGeom prst="rect">
              <a:avLst/>
            </a:prstGeom>
            <a:solidFill>
              <a:srgbClr val="EFEFE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600"/>
                <a:buFont typeface="Arial"/>
                <a:buNone/>
              </a:pPr>
              <a:r>
                <a:rPr b="1" lang="es" sz="1300">
                  <a:solidFill>
                    <a:srgbClr val="124484"/>
                  </a:solidFill>
                  <a:latin typeface="Roboto"/>
                  <a:ea typeface="Roboto"/>
                  <a:cs typeface="Roboto"/>
                  <a:sym typeface="Roboto"/>
                </a:rPr>
                <a:t>Digital medicine</a:t>
              </a:r>
              <a:endParaRPr sz="1300">
                <a:solidFill>
                  <a:srgbClr val="000000"/>
                </a:solidFill>
                <a:latin typeface="Roboto"/>
                <a:ea typeface="Roboto"/>
                <a:cs typeface="Roboto"/>
                <a:sym typeface="Roboto"/>
              </a:endParaRPr>
            </a:p>
          </p:txBody>
        </p:sp>
        <p:pic>
          <p:nvPicPr>
            <p:cNvPr id="560" name="Google Shape;560;p73"/>
            <p:cNvPicPr preferRelativeResize="0"/>
            <p:nvPr/>
          </p:nvPicPr>
          <p:blipFill rotWithShape="1">
            <a:blip r:embed="rId19">
              <a:alphaModFix/>
            </a:blip>
            <a:srcRect b="29958" l="52890" r="30351" t="21016"/>
            <a:stretch/>
          </p:blipFill>
          <p:spPr>
            <a:xfrm>
              <a:off x="4648350" y="3718525"/>
              <a:ext cx="747477" cy="1048751"/>
            </a:xfrm>
            <a:prstGeom prst="rect">
              <a:avLst/>
            </a:prstGeom>
            <a:noFill/>
            <a:ln>
              <a:noFill/>
            </a:ln>
          </p:spPr>
        </p:pic>
      </p:grpSp>
      <p:pic>
        <p:nvPicPr>
          <p:cNvPr id="561" name="Google Shape;561;p73"/>
          <p:cNvPicPr preferRelativeResize="0"/>
          <p:nvPr/>
        </p:nvPicPr>
        <p:blipFill rotWithShape="1">
          <a:blip r:embed="rId20">
            <a:alphaModFix/>
          </a:blip>
          <a:srcRect b="0" l="0" r="0" t="0"/>
          <a:stretch/>
        </p:blipFill>
        <p:spPr>
          <a:xfrm>
            <a:off x="113150" y="125200"/>
            <a:ext cx="1174874" cy="329303"/>
          </a:xfrm>
          <a:prstGeom prst="rect">
            <a:avLst/>
          </a:prstGeom>
          <a:noFill/>
          <a:ln>
            <a:noFill/>
          </a:ln>
        </p:spPr>
      </p:pic>
      <p:pic>
        <p:nvPicPr>
          <p:cNvPr id="562" name="Google Shape;562;p73"/>
          <p:cNvPicPr preferRelativeResize="0"/>
          <p:nvPr/>
        </p:nvPicPr>
        <p:blipFill rotWithShape="1">
          <a:blip r:embed="rId21">
            <a:alphaModFix/>
          </a:blip>
          <a:srcRect b="19796" l="10866" r="10393" t="22097"/>
          <a:stretch/>
        </p:blipFill>
        <p:spPr>
          <a:xfrm>
            <a:off x="8236475" y="50253"/>
            <a:ext cx="832644" cy="6144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grpSp>
        <p:nvGrpSpPr>
          <p:cNvPr id="567" name="Google Shape;567;p74"/>
          <p:cNvGrpSpPr/>
          <p:nvPr/>
        </p:nvGrpSpPr>
        <p:grpSpPr>
          <a:xfrm>
            <a:off x="7124075" y="50850"/>
            <a:ext cx="1974800" cy="1087729"/>
            <a:chOff x="7050125" y="961605"/>
            <a:chExt cx="987400" cy="511800"/>
          </a:xfrm>
        </p:grpSpPr>
        <p:pic>
          <p:nvPicPr>
            <p:cNvPr id="568" name="Google Shape;568;p74"/>
            <p:cNvPicPr preferRelativeResize="0"/>
            <p:nvPr/>
          </p:nvPicPr>
          <p:blipFill>
            <a:blip r:embed="rId3">
              <a:alphaModFix/>
            </a:blip>
            <a:stretch>
              <a:fillRect/>
            </a:stretch>
          </p:blipFill>
          <p:spPr>
            <a:xfrm>
              <a:off x="7050125" y="1008752"/>
              <a:ext cx="448938" cy="331942"/>
            </a:xfrm>
            <a:prstGeom prst="rect">
              <a:avLst/>
            </a:prstGeom>
            <a:noFill/>
            <a:ln>
              <a:noFill/>
            </a:ln>
          </p:spPr>
        </p:pic>
        <p:sp>
          <p:nvSpPr>
            <p:cNvPr id="569" name="Google Shape;569;p74"/>
            <p:cNvSpPr txBox="1"/>
            <p:nvPr/>
          </p:nvSpPr>
          <p:spPr>
            <a:xfrm>
              <a:off x="7507725" y="961605"/>
              <a:ext cx="5298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latin typeface="Calibri"/>
                  <a:ea typeface="Calibri"/>
                  <a:cs typeface="Calibri"/>
                  <a:sym typeface="Calibri"/>
                </a:rPr>
                <a:t>WOMEN’S</a:t>
              </a:r>
              <a:endParaRPr sz="1500">
                <a:latin typeface="Calibri"/>
                <a:ea typeface="Calibri"/>
                <a:cs typeface="Calibri"/>
                <a:sym typeface="Calibri"/>
              </a:endParaRPr>
            </a:p>
            <a:p>
              <a:pPr indent="0" lvl="0" marL="0" rtl="0" algn="l">
                <a:spcBef>
                  <a:spcPts val="0"/>
                </a:spcBef>
                <a:spcAft>
                  <a:spcPts val="0"/>
                </a:spcAft>
                <a:buNone/>
              </a:pPr>
              <a:r>
                <a:rPr lang="es" sz="1500">
                  <a:latin typeface="Calibri"/>
                  <a:ea typeface="Calibri"/>
                  <a:cs typeface="Calibri"/>
                  <a:sym typeface="Calibri"/>
                </a:rPr>
                <a:t>BRAIN</a:t>
              </a:r>
              <a:endParaRPr sz="1500">
                <a:latin typeface="Calibri"/>
                <a:ea typeface="Calibri"/>
                <a:cs typeface="Calibri"/>
                <a:sym typeface="Calibri"/>
              </a:endParaRPr>
            </a:p>
            <a:p>
              <a:pPr indent="0" lvl="0" marL="0" rtl="0" algn="l">
                <a:spcBef>
                  <a:spcPts val="0"/>
                </a:spcBef>
                <a:spcAft>
                  <a:spcPts val="0"/>
                </a:spcAft>
                <a:buNone/>
              </a:pPr>
              <a:r>
                <a:rPr lang="es" sz="1500">
                  <a:latin typeface="Calibri"/>
                  <a:ea typeface="Calibri"/>
                  <a:cs typeface="Calibri"/>
                  <a:sym typeface="Calibri"/>
                </a:rPr>
                <a:t>PROJECT</a:t>
              </a:r>
              <a:endParaRPr sz="1500">
                <a:latin typeface="Calibri"/>
                <a:ea typeface="Calibri"/>
                <a:cs typeface="Calibri"/>
                <a:sym typeface="Calibri"/>
              </a:endParaRPr>
            </a:p>
          </p:txBody>
        </p:sp>
      </p:grpSp>
      <p:sp>
        <p:nvSpPr>
          <p:cNvPr id="570" name="Google Shape;570;p74"/>
          <p:cNvSpPr txBox="1"/>
          <p:nvPr/>
        </p:nvSpPr>
        <p:spPr>
          <a:xfrm>
            <a:off x="770049" y="3815162"/>
            <a:ext cx="2013600" cy="2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500">
                <a:latin typeface="Calibri"/>
                <a:ea typeface="Calibri"/>
                <a:cs typeface="Calibri"/>
                <a:sym typeface="Calibri"/>
              </a:rPr>
              <a:t>ISBN: 9780128213926</a:t>
            </a:r>
            <a:endParaRPr sz="1500">
              <a:latin typeface="Calibri"/>
              <a:ea typeface="Calibri"/>
              <a:cs typeface="Calibri"/>
              <a:sym typeface="Calibri"/>
            </a:endParaRPr>
          </a:p>
        </p:txBody>
      </p:sp>
      <p:pic>
        <p:nvPicPr>
          <p:cNvPr id="571" name="Google Shape;571;p74"/>
          <p:cNvPicPr preferRelativeResize="0"/>
          <p:nvPr/>
        </p:nvPicPr>
        <p:blipFill>
          <a:blip r:embed="rId4">
            <a:alphaModFix/>
          </a:blip>
          <a:stretch>
            <a:fillRect/>
          </a:stretch>
        </p:blipFill>
        <p:spPr>
          <a:xfrm>
            <a:off x="224463" y="3587487"/>
            <a:ext cx="576282" cy="635742"/>
          </a:xfrm>
          <a:prstGeom prst="rect">
            <a:avLst/>
          </a:prstGeom>
          <a:noFill/>
          <a:ln>
            <a:noFill/>
          </a:ln>
        </p:spPr>
      </p:pic>
      <p:pic>
        <p:nvPicPr>
          <p:cNvPr id="572" name="Google Shape;572;p74"/>
          <p:cNvPicPr preferRelativeResize="0"/>
          <p:nvPr/>
        </p:nvPicPr>
        <p:blipFill rotWithShape="1">
          <a:blip r:embed="rId5">
            <a:alphaModFix/>
          </a:blip>
          <a:srcRect b="0" l="0" r="0" t="0"/>
          <a:stretch/>
        </p:blipFill>
        <p:spPr>
          <a:xfrm>
            <a:off x="4139803" y="4200325"/>
            <a:ext cx="978167" cy="247211"/>
          </a:xfrm>
          <a:prstGeom prst="rect">
            <a:avLst/>
          </a:prstGeom>
          <a:noFill/>
          <a:ln>
            <a:noFill/>
          </a:ln>
        </p:spPr>
      </p:pic>
      <p:pic>
        <p:nvPicPr>
          <p:cNvPr id="573" name="Google Shape;573;p74"/>
          <p:cNvPicPr preferRelativeResize="0"/>
          <p:nvPr/>
        </p:nvPicPr>
        <p:blipFill rotWithShape="1">
          <a:blip r:embed="rId6">
            <a:alphaModFix/>
          </a:blip>
          <a:srcRect b="0" l="0" r="0" t="0"/>
          <a:stretch/>
        </p:blipFill>
        <p:spPr>
          <a:xfrm>
            <a:off x="5478830" y="3209039"/>
            <a:ext cx="1172641" cy="635747"/>
          </a:xfrm>
          <a:prstGeom prst="rect">
            <a:avLst/>
          </a:prstGeom>
          <a:noFill/>
          <a:ln>
            <a:noFill/>
          </a:ln>
        </p:spPr>
      </p:pic>
      <p:pic>
        <p:nvPicPr>
          <p:cNvPr id="574" name="Google Shape;574;p74"/>
          <p:cNvPicPr preferRelativeResize="0"/>
          <p:nvPr/>
        </p:nvPicPr>
        <p:blipFill rotWithShape="1">
          <a:blip r:embed="rId7">
            <a:alphaModFix/>
          </a:blip>
          <a:srcRect b="0" l="0" r="0" t="0"/>
          <a:stretch/>
        </p:blipFill>
        <p:spPr>
          <a:xfrm>
            <a:off x="4463191" y="2392098"/>
            <a:ext cx="618014" cy="565828"/>
          </a:xfrm>
          <a:prstGeom prst="rect">
            <a:avLst/>
          </a:prstGeom>
          <a:noFill/>
          <a:ln>
            <a:noFill/>
          </a:ln>
        </p:spPr>
      </p:pic>
      <p:pic>
        <p:nvPicPr>
          <p:cNvPr id="575" name="Google Shape;575;p74"/>
          <p:cNvPicPr preferRelativeResize="0"/>
          <p:nvPr/>
        </p:nvPicPr>
        <p:blipFill rotWithShape="1">
          <a:blip r:embed="rId8">
            <a:alphaModFix/>
          </a:blip>
          <a:srcRect b="0" l="0" r="0" t="0"/>
          <a:stretch/>
        </p:blipFill>
        <p:spPr>
          <a:xfrm>
            <a:off x="6780964" y="3209039"/>
            <a:ext cx="618015" cy="635763"/>
          </a:xfrm>
          <a:prstGeom prst="rect">
            <a:avLst/>
          </a:prstGeom>
          <a:noFill/>
          <a:ln>
            <a:noFill/>
          </a:ln>
        </p:spPr>
      </p:pic>
      <p:pic>
        <p:nvPicPr>
          <p:cNvPr id="576" name="Google Shape;576;p74"/>
          <p:cNvPicPr preferRelativeResize="0"/>
          <p:nvPr/>
        </p:nvPicPr>
        <p:blipFill rotWithShape="1">
          <a:blip r:embed="rId9">
            <a:alphaModFix/>
          </a:blip>
          <a:srcRect b="0" l="-7781" r="0" t="0"/>
          <a:stretch/>
        </p:blipFill>
        <p:spPr>
          <a:xfrm>
            <a:off x="5088699" y="4134410"/>
            <a:ext cx="1172646" cy="379044"/>
          </a:xfrm>
          <a:prstGeom prst="rect">
            <a:avLst/>
          </a:prstGeom>
          <a:noFill/>
          <a:ln>
            <a:noFill/>
          </a:ln>
        </p:spPr>
      </p:pic>
      <p:pic>
        <p:nvPicPr>
          <p:cNvPr id="577" name="Google Shape;577;p74"/>
          <p:cNvPicPr preferRelativeResize="0"/>
          <p:nvPr/>
        </p:nvPicPr>
        <p:blipFill rotWithShape="1">
          <a:blip r:embed="rId10">
            <a:alphaModFix/>
          </a:blip>
          <a:srcRect b="0" l="0" r="0" t="0"/>
          <a:stretch/>
        </p:blipFill>
        <p:spPr>
          <a:xfrm>
            <a:off x="7611423" y="2301737"/>
            <a:ext cx="506128" cy="746552"/>
          </a:xfrm>
          <a:prstGeom prst="rect">
            <a:avLst/>
          </a:prstGeom>
          <a:noFill/>
          <a:ln>
            <a:noFill/>
          </a:ln>
        </p:spPr>
      </p:pic>
      <p:pic>
        <p:nvPicPr>
          <p:cNvPr id="578" name="Google Shape;578;p74"/>
          <p:cNvPicPr preferRelativeResize="0"/>
          <p:nvPr/>
        </p:nvPicPr>
        <p:blipFill rotWithShape="1">
          <a:blip r:embed="rId11">
            <a:alphaModFix/>
          </a:blip>
          <a:srcRect b="0" l="0" r="0" t="0"/>
          <a:stretch/>
        </p:blipFill>
        <p:spPr>
          <a:xfrm>
            <a:off x="7375397" y="4119326"/>
            <a:ext cx="978185" cy="409212"/>
          </a:xfrm>
          <a:prstGeom prst="rect">
            <a:avLst/>
          </a:prstGeom>
          <a:noFill/>
          <a:ln>
            <a:noFill/>
          </a:ln>
        </p:spPr>
      </p:pic>
      <p:pic>
        <p:nvPicPr>
          <p:cNvPr id="579" name="Google Shape;579;p74"/>
          <p:cNvPicPr preferRelativeResize="0"/>
          <p:nvPr/>
        </p:nvPicPr>
        <p:blipFill rotWithShape="1">
          <a:blip r:embed="rId12">
            <a:alphaModFix/>
          </a:blip>
          <a:srcRect b="14000" l="0" r="0" t="0"/>
          <a:stretch/>
        </p:blipFill>
        <p:spPr>
          <a:xfrm>
            <a:off x="6232055" y="4181843"/>
            <a:ext cx="1172619" cy="284181"/>
          </a:xfrm>
          <a:prstGeom prst="rect">
            <a:avLst/>
          </a:prstGeom>
          <a:noFill/>
          <a:ln>
            <a:noFill/>
          </a:ln>
        </p:spPr>
      </p:pic>
      <p:pic>
        <p:nvPicPr>
          <p:cNvPr id="580" name="Google Shape;580;p74"/>
          <p:cNvPicPr preferRelativeResize="0"/>
          <p:nvPr/>
        </p:nvPicPr>
        <p:blipFill rotWithShape="1">
          <a:blip r:embed="rId13">
            <a:alphaModFix/>
          </a:blip>
          <a:srcRect b="21088" l="0" r="0" t="27677"/>
          <a:stretch/>
        </p:blipFill>
        <p:spPr>
          <a:xfrm>
            <a:off x="4176697" y="3351795"/>
            <a:ext cx="1172646" cy="350233"/>
          </a:xfrm>
          <a:prstGeom prst="rect">
            <a:avLst/>
          </a:prstGeom>
          <a:noFill/>
          <a:ln>
            <a:noFill/>
          </a:ln>
        </p:spPr>
      </p:pic>
      <p:pic>
        <p:nvPicPr>
          <p:cNvPr id="581" name="Google Shape;581;p74"/>
          <p:cNvPicPr preferRelativeResize="0"/>
          <p:nvPr/>
        </p:nvPicPr>
        <p:blipFill rotWithShape="1">
          <a:blip r:embed="rId14">
            <a:alphaModFix/>
          </a:blip>
          <a:srcRect b="0" l="0" r="0" t="0"/>
          <a:stretch/>
        </p:blipFill>
        <p:spPr>
          <a:xfrm>
            <a:off x="6832220" y="2414685"/>
            <a:ext cx="506132" cy="520654"/>
          </a:xfrm>
          <a:prstGeom prst="rect">
            <a:avLst/>
          </a:prstGeom>
          <a:noFill/>
          <a:ln>
            <a:noFill/>
          </a:ln>
        </p:spPr>
      </p:pic>
      <p:pic>
        <p:nvPicPr>
          <p:cNvPr id="582" name="Google Shape;582;p74"/>
          <p:cNvPicPr preferRelativeResize="0"/>
          <p:nvPr/>
        </p:nvPicPr>
        <p:blipFill rotWithShape="1">
          <a:blip r:embed="rId15">
            <a:alphaModFix/>
          </a:blip>
          <a:srcRect b="0" l="0" r="0" t="0"/>
          <a:stretch/>
        </p:blipFill>
        <p:spPr>
          <a:xfrm>
            <a:off x="3312793" y="3322303"/>
            <a:ext cx="734403" cy="409219"/>
          </a:xfrm>
          <a:prstGeom prst="rect">
            <a:avLst/>
          </a:prstGeom>
          <a:noFill/>
          <a:ln>
            <a:noFill/>
          </a:ln>
        </p:spPr>
      </p:pic>
      <p:pic>
        <p:nvPicPr>
          <p:cNvPr id="583" name="Google Shape;583;p74"/>
          <p:cNvPicPr preferRelativeResize="0"/>
          <p:nvPr/>
        </p:nvPicPr>
        <p:blipFill rotWithShape="1">
          <a:blip r:embed="rId16">
            <a:alphaModFix/>
          </a:blip>
          <a:srcRect b="0" l="0" r="0" t="0"/>
          <a:stretch/>
        </p:blipFill>
        <p:spPr>
          <a:xfrm>
            <a:off x="3190908" y="4040921"/>
            <a:ext cx="978182" cy="566017"/>
          </a:xfrm>
          <a:prstGeom prst="rect">
            <a:avLst/>
          </a:prstGeom>
          <a:noFill/>
          <a:ln>
            <a:noFill/>
          </a:ln>
        </p:spPr>
      </p:pic>
      <p:pic>
        <p:nvPicPr>
          <p:cNvPr id="584" name="Google Shape;584;p74"/>
          <p:cNvPicPr preferRelativeResize="0"/>
          <p:nvPr/>
        </p:nvPicPr>
        <p:blipFill rotWithShape="1">
          <a:blip r:embed="rId17">
            <a:alphaModFix/>
          </a:blip>
          <a:srcRect b="0" l="0" r="0" t="0"/>
          <a:stretch/>
        </p:blipFill>
        <p:spPr>
          <a:xfrm>
            <a:off x="7528470" y="3077737"/>
            <a:ext cx="672036" cy="898348"/>
          </a:xfrm>
          <a:prstGeom prst="rect">
            <a:avLst/>
          </a:prstGeom>
          <a:noFill/>
          <a:ln>
            <a:noFill/>
          </a:ln>
        </p:spPr>
      </p:pic>
      <p:pic>
        <p:nvPicPr>
          <p:cNvPr id="585" name="Google Shape;585;p74"/>
          <p:cNvPicPr preferRelativeResize="0"/>
          <p:nvPr/>
        </p:nvPicPr>
        <p:blipFill rotWithShape="1">
          <a:blip r:embed="rId18">
            <a:alphaModFix/>
          </a:blip>
          <a:srcRect b="0" l="0" r="0" t="0"/>
          <a:stretch/>
        </p:blipFill>
        <p:spPr>
          <a:xfrm>
            <a:off x="5430476" y="2512297"/>
            <a:ext cx="1128669" cy="325429"/>
          </a:xfrm>
          <a:prstGeom prst="rect">
            <a:avLst/>
          </a:prstGeom>
          <a:noFill/>
          <a:ln>
            <a:noFill/>
          </a:ln>
        </p:spPr>
      </p:pic>
      <p:sp>
        <p:nvSpPr>
          <p:cNvPr id="586" name="Google Shape;586;p74"/>
          <p:cNvSpPr txBox="1"/>
          <p:nvPr/>
        </p:nvSpPr>
        <p:spPr>
          <a:xfrm>
            <a:off x="2959600" y="980550"/>
            <a:ext cx="5986800" cy="134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i="1" lang="es" sz="1500"/>
              <a:t>“It’s a must read for anyone working in this area; the materials presented here should be integrated into medical school curricula.”</a:t>
            </a:r>
            <a:endParaRPr i="1" sz="1500">
              <a:solidFill>
                <a:srgbClr val="000000"/>
              </a:solidFill>
            </a:endParaRPr>
          </a:p>
          <a:p>
            <a:pPr indent="0" lvl="0" marL="0" rtl="0" algn="l">
              <a:spcBef>
                <a:spcPts val="1200"/>
              </a:spcBef>
              <a:spcAft>
                <a:spcPts val="0"/>
              </a:spcAft>
              <a:buNone/>
            </a:pPr>
            <a:r>
              <a:rPr b="1" lang="es" sz="1300">
                <a:solidFill>
                  <a:srgbClr val="000000"/>
                </a:solidFill>
              </a:rPr>
              <a:t>Londa Schiebinger</a:t>
            </a:r>
            <a:endParaRPr b="1" sz="1300">
              <a:solidFill>
                <a:srgbClr val="000000"/>
              </a:solidFill>
            </a:endParaRPr>
          </a:p>
          <a:p>
            <a:pPr indent="0" lvl="0" marL="0" rtl="0" algn="l">
              <a:spcBef>
                <a:spcPts val="0"/>
              </a:spcBef>
              <a:spcAft>
                <a:spcPts val="0"/>
              </a:spcAft>
              <a:buNone/>
            </a:pPr>
            <a:r>
              <a:rPr lang="es" sz="800">
                <a:solidFill>
                  <a:srgbClr val="000000"/>
                </a:solidFill>
              </a:rPr>
              <a:t>John L. Hinds Professor of History of Science, Stanford University</a:t>
            </a:r>
            <a:endParaRPr sz="800">
              <a:solidFill>
                <a:srgbClr val="000000"/>
              </a:solidFill>
            </a:endParaRPr>
          </a:p>
          <a:p>
            <a:pPr indent="0" lvl="0" marL="0" rtl="0" algn="l">
              <a:spcBef>
                <a:spcPts val="0"/>
              </a:spcBef>
              <a:spcAft>
                <a:spcPts val="0"/>
              </a:spcAft>
              <a:buNone/>
            </a:pPr>
            <a:r>
              <a:rPr lang="es" sz="800">
                <a:solidFill>
                  <a:srgbClr val="000000"/>
                </a:solidFill>
              </a:rPr>
              <a:t>Founding director, Gendered Innovations in Science, Health &amp; Medicine, Engineering, and Environment</a:t>
            </a:r>
            <a:endParaRPr sz="800"/>
          </a:p>
        </p:txBody>
      </p:sp>
      <p:pic>
        <p:nvPicPr>
          <p:cNvPr id="587" name="Google Shape;587;p74"/>
          <p:cNvPicPr preferRelativeResize="0"/>
          <p:nvPr/>
        </p:nvPicPr>
        <p:blipFill>
          <a:blip r:embed="rId19">
            <a:alphaModFix/>
          </a:blip>
          <a:stretch>
            <a:fillRect/>
          </a:stretch>
        </p:blipFill>
        <p:spPr>
          <a:xfrm>
            <a:off x="245300" y="460350"/>
            <a:ext cx="2583675" cy="3097974"/>
          </a:xfrm>
          <a:prstGeom prst="rect">
            <a:avLst/>
          </a:prstGeom>
          <a:noFill/>
          <a:ln>
            <a:noFill/>
          </a:ln>
        </p:spPr>
      </p:pic>
      <p:pic>
        <p:nvPicPr>
          <p:cNvPr id="588" name="Google Shape;588;p74"/>
          <p:cNvPicPr preferRelativeResize="0"/>
          <p:nvPr/>
        </p:nvPicPr>
        <p:blipFill rotWithShape="1">
          <a:blip r:embed="rId20">
            <a:alphaModFix/>
          </a:blip>
          <a:srcRect b="23518" l="0" r="0" t="19439"/>
          <a:stretch/>
        </p:blipFill>
        <p:spPr>
          <a:xfrm>
            <a:off x="3383463" y="2418925"/>
            <a:ext cx="897875" cy="512175"/>
          </a:xfrm>
          <a:prstGeom prst="rect">
            <a:avLst/>
          </a:prstGeom>
          <a:noFill/>
          <a:ln>
            <a:noFill/>
          </a:ln>
        </p:spPr>
      </p:pic>
      <p:sp>
        <p:nvSpPr>
          <p:cNvPr id="589" name="Google Shape;589;p74"/>
          <p:cNvSpPr txBox="1"/>
          <p:nvPr/>
        </p:nvSpPr>
        <p:spPr>
          <a:xfrm>
            <a:off x="5404900" y="4742038"/>
            <a:ext cx="36177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1300">
                <a:solidFill>
                  <a:srgbClr val="9225A5"/>
                </a:solidFill>
              </a:rPr>
              <a:t>https://www.womensbrainproject.com/</a:t>
            </a:r>
            <a:endParaRPr b="1" sz="1300">
              <a:solidFill>
                <a:srgbClr val="9225A5"/>
              </a:solidFill>
            </a:endParaRPr>
          </a:p>
        </p:txBody>
      </p:sp>
      <p:pic>
        <p:nvPicPr>
          <p:cNvPr id="590" name="Google Shape;590;p74"/>
          <p:cNvPicPr preferRelativeResize="0"/>
          <p:nvPr/>
        </p:nvPicPr>
        <p:blipFill rotWithShape="1">
          <a:blip r:embed="rId21">
            <a:alphaModFix/>
          </a:blip>
          <a:srcRect b="0" l="0" r="0" t="0"/>
          <a:stretch/>
        </p:blipFill>
        <p:spPr>
          <a:xfrm>
            <a:off x="277743" y="4598551"/>
            <a:ext cx="1309128" cy="3260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5"/>
          <p:cNvSpPr txBox="1"/>
          <p:nvPr/>
        </p:nvSpPr>
        <p:spPr>
          <a:xfrm>
            <a:off x="518625" y="728100"/>
            <a:ext cx="3971100" cy="4044300"/>
          </a:xfrm>
          <a:prstGeom prst="rect">
            <a:avLst/>
          </a:prstGeom>
          <a:noFill/>
          <a:ln>
            <a:noFill/>
          </a:ln>
        </p:spPr>
        <p:txBody>
          <a:bodyPr anchorCtr="0" anchor="t" bIns="45700" lIns="91425" spcFirstLastPara="1" rIns="91425" wrap="square" tIns="45700">
            <a:noAutofit/>
          </a:bodyPr>
          <a:lstStyle/>
          <a:p>
            <a:pPr indent="-241300" lvl="0" marL="285750" marR="0" rtl="0" algn="l">
              <a:spcBef>
                <a:spcPts val="0"/>
              </a:spcBef>
              <a:spcAft>
                <a:spcPts val="0"/>
              </a:spcAft>
              <a:buClr>
                <a:srgbClr val="000000"/>
              </a:buClr>
              <a:buSzPts val="1300"/>
              <a:buChar char="•"/>
            </a:pPr>
            <a:r>
              <a:rPr b="1" lang="es" sz="1300">
                <a:latin typeface="Montserrat"/>
                <a:ea typeface="Montserrat"/>
                <a:cs typeface="Montserrat"/>
                <a:sym typeface="Montserrat"/>
              </a:rPr>
              <a:t>Demographic characteristics</a:t>
            </a:r>
            <a:endParaRPr b="1"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Age</a:t>
            </a:r>
            <a:endParaRPr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Sex</a:t>
            </a:r>
            <a:endParaRPr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Gender</a:t>
            </a:r>
            <a:endParaRPr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Ethnicity</a:t>
            </a:r>
            <a:endParaRPr sz="1300">
              <a:latin typeface="Montserrat"/>
              <a:ea typeface="Montserrat"/>
              <a:cs typeface="Montserrat"/>
              <a:sym typeface="Montserrat"/>
            </a:endParaRPr>
          </a:p>
          <a:p>
            <a:pPr indent="0" lvl="0" marL="0" marR="0" rtl="0" algn="l">
              <a:spcBef>
                <a:spcPts val="0"/>
              </a:spcBef>
              <a:spcAft>
                <a:spcPts val="0"/>
              </a:spcAft>
              <a:buNone/>
            </a:pPr>
            <a:r>
              <a:t/>
            </a:r>
            <a:endParaRPr sz="1300">
              <a:latin typeface="Montserrat"/>
              <a:ea typeface="Montserrat"/>
              <a:cs typeface="Montserrat"/>
              <a:sym typeface="Montserrat"/>
            </a:endParaRPr>
          </a:p>
          <a:p>
            <a:pPr indent="-241300" lvl="0" marL="285750" marR="0" rtl="0" algn="l">
              <a:spcBef>
                <a:spcPts val="0"/>
              </a:spcBef>
              <a:spcAft>
                <a:spcPts val="0"/>
              </a:spcAft>
              <a:buClr>
                <a:srgbClr val="000000"/>
              </a:buClr>
              <a:buSzPts val="1300"/>
              <a:buChar char="•"/>
            </a:pPr>
            <a:r>
              <a:rPr b="1" lang="es" sz="1300">
                <a:latin typeface="Montserrat"/>
                <a:ea typeface="Montserrat"/>
                <a:cs typeface="Montserrat"/>
                <a:sym typeface="Montserrat"/>
              </a:rPr>
              <a:t>Genetic factors</a:t>
            </a:r>
            <a:endParaRPr b="1"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Mutations</a:t>
            </a:r>
            <a:endParaRPr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Chromosomal aberrations</a:t>
            </a:r>
            <a:endParaRPr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Family illnesses</a:t>
            </a:r>
            <a:endParaRPr sz="1300">
              <a:latin typeface="Montserrat"/>
              <a:ea typeface="Montserrat"/>
              <a:cs typeface="Montserrat"/>
              <a:sym typeface="Montserrat"/>
            </a:endParaRPr>
          </a:p>
          <a:p>
            <a:pPr indent="0" lvl="0" marL="0" marR="0" rtl="0" algn="l">
              <a:spcBef>
                <a:spcPts val="0"/>
              </a:spcBef>
              <a:spcAft>
                <a:spcPts val="0"/>
              </a:spcAft>
              <a:buNone/>
            </a:pPr>
            <a:r>
              <a:t/>
            </a:r>
            <a:endParaRPr sz="1300">
              <a:latin typeface="Montserrat"/>
              <a:ea typeface="Montserrat"/>
              <a:cs typeface="Montserrat"/>
              <a:sym typeface="Montserrat"/>
            </a:endParaRPr>
          </a:p>
          <a:p>
            <a:pPr indent="-241300" lvl="0" marL="285750" marR="0" rtl="0" algn="l">
              <a:spcBef>
                <a:spcPts val="0"/>
              </a:spcBef>
              <a:spcAft>
                <a:spcPts val="0"/>
              </a:spcAft>
              <a:buClr>
                <a:srgbClr val="000000"/>
              </a:buClr>
              <a:buSzPts val="1300"/>
              <a:buChar char="•"/>
            </a:pPr>
            <a:r>
              <a:rPr b="1" lang="es" sz="1300">
                <a:latin typeface="Montserrat"/>
                <a:ea typeface="Montserrat"/>
                <a:cs typeface="Montserrat"/>
                <a:sym typeface="Montserrat"/>
              </a:rPr>
              <a:t>Medical history</a:t>
            </a:r>
            <a:endParaRPr b="1"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Previous illnesses</a:t>
            </a:r>
            <a:endParaRPr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Comorbidities</a:t>
            </a:r>
            <a:endParaRPr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Medicines</a:t>
            </a:r>
            <a:endParaRPr sz="1300">
              <a:latin typeface="Montserrat"/>
              <a:ea typeface="Montserrat"/>
              <a:cs typeface="Montserrat"/>
              <a:sym typeface="Montserrat"/>
            </a:endParaRPr>
          </a:p>
          <a:p>
            <a:pPr indent="0" lvl="0" marL="0" marR="0" rtl="0" algn="l">
              <a:spcBef>
                <a:spcPts val="0"/>
              </a:spcBef>
              <a:spcAft>
                <a:spcPts val="0"/>
              </a:spcAft>
              <a:buNone/>
            </a:pPr>
            <a:r>
              <a:t/>
            </a:r>
            <a:endParaRPr sz="1300">
              <a:latin typeface="Montserrat"/>
              <a:ea typeface="Montserrat"/>
              <a:cs typeface="Montserrat"/>
              <a:sym typeface="Montserrat"/>
            </a:endParaRPr>
          </a:p>
          <a:p>
            <a:pPr indent="-241300" lvl="0" marL="285750" marR="0" rtl="0" algn="l">
              <a:spcBef>
                <a:spcPts val="0"/>
              </a:spcBef>
              <a:spcAft>
                <a:spcPts val="0"/>
              </a:spcAft>
              <a:buClr>
                <a:srgbClr val="000000"/>
              </a:buClr>
              <a:buSzPts val="1300"/>
              <a:buChar char="•"/>
            </a:pPr>
            <a:r>
              <a:rPr b="1" lang="es" sz="1300">
                <a:latin typeface="Montserrat"/>
                <a:ea typeface="Montserrat"/>
                <a:cs typeface="Montserrat"/>
                <a:sym typeface="Montserrat"/>
              </a:rPr>
              <a:t>Socio-economic context</a:t>
            </a:r>
            <a:endParaRPr b="1"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Environmental conditions</a:t>
            </a:r>
            <a:endParaRPr sz="1300">
              <a:latin typeface="Montserrat"/>
              <a:ea typeface="Montserrat"/>
              <a:cs typeface="Montserrat"/>
              <a:sym typeface="Montserrat"/>
            </a:endParaRPr>
          </a:p>
          <a:p>
            <a:pPr indent="-311150" lvl="1" marL="914400" marR="0" rtl="0" algn="l">
              <a:spcBef>
                <a:spcPts val="0"/>
              </a:spcBef>
              <a:spcAft>
                <a:spcPts val="0"/>
              </a:spcAft>
              <a:buClr>
                <a:srgbClr val="000000"/>
              </a:buClr>
              <a:buSzPts val="1300"/>
              <a:buChar char="○"/>
            </a:pPr>
            <a:r>
              <a:rPr lang="es" sz="1300">
                <a:latin typeface="Montserrat"/>
                <a:ea typeface="Montserrat"/>
                <a:cs typeface="Montserrat"/>
                <a:sym typeface="Montserrat"/>
              </a:rPr>
              <a:t>Psychosocial factors</a:t>
            </a:r>
            <a:endParaRPr sz="1300">
              <a:latin typeface="Montserrat"/>
              <a:ea typeface="Montserrat"/>
              <a:cs typeface="Montserrat"/>
              <a:sym typeface="Montserrat"/>
            </a:endParaRPr>
          </a:p>
        </p:txBody>
      </p:sp>
      <p:pic>
        <p:nvPicPr>
          <p:cNvPr id="596" name="Google Shape;596;p75"/>
          <p:cNvPicPr preferRelativeResize="0"/>
          <p:nvPr/>
        </p:nvPicPr>
        <p:blipFill>
          <a:blip r:embed="rId3">
            <a:alphaModFix/>
          </a:blip>
          <a:stretch>
            <a:fillRect/>
          </a:stretch>
        </p:blipFill>
        <p:spPr>
          <a:xfrm>
            <a:off x="4718500" y="1573239"/>
            <a:ext cx="3835450" cy="2149425"/>
          </a:xfrm>
          <a:prstGeom prst="rect">
            <a:avLst/>
          </a:prstGeom>
          <a:noFill/>
          <a:ln>
            <a:noFill/>
          </a:ln>
        </p:spPr>
      </p:pic>
      <p:sp>
        <p:nvSpPr>
          <p:cNvPr id="597" name="Google Shape;597;p75"/>
          <p:cNvSpPr txBox="1"/>
          <p:nvPr/>
        </p:nvSpPr>
        <p:spPr>
          <a:xfrm>
            <a:off x="972000" y="123225"/>
            <a:ext cx="7200000" cy="455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 sz="2800">
                <a:solidFill>
                  <a:srgbClr val="2F5496"/>
                </a:solidFill>
                <a:latin typeface="Calibri"/>
                <a:ea typeface="Calibri"/>
                <a:cs typeface="Calibri"/>
                <a:sym typeface="Calibri"/>
              </a:rPr>
              <a:t>AI for Precision Medicine</a:t>
            </a:r>
            <a:endParaRPr sz="2800">
              <a:solidFill>
                <a:srgbClr val="2F5496"/>
              </a:solidFill>
            </a:endParaRPr>
          </a:p>
        </p:txBody>
      </p:sp>
      <p:pic>
        <p:nvPicPr>
          <p:cNvPr id="598" name="Google Shape;598;p75"/>
          <p:cNvPicPr preferRelativeResize="0"/>
          <p:nvPr/>
        </p:nvPicPr>
        <p:blipFill rotWithShape="1">
          <a:blip r:embed="rId4">
            <a:alphaModFix/>
          </a:blip>
          <a:srcRect b="0" l="0" r="0" t="0"/>
          <a:stretch/>
        </p:blipFill>
        <p:spPr>
          <a:xfrm>
            <a:off x="277743" y="4598551"/>
            <a:ext cx="1309128" cy="326033"/>
          </a:xfrm>
          <a:prstGeom prst="rect">
            <a:avLst/>
          </a:prstGeom>
          <a:noFill/>
          <a:ln>
            <a:noFill/>
          </a:ln>
        </p:spPr>
      </p:pic>
      <p:pic>
        <p:nvPicPr>
          <p:cNvPr id="599" name="Google Shape;599;p75"/>
          <p:cNvPicPr preferRelativeResize="0"/>
          <p:nvPr/>
        </p:nvPicPr>
        <p:blipFill rotWithShape="1">
          <a:blip r:embed="rId5">
            <a:alphaModFix/>
          </a:blip>
          <a:srcRect b="0" l="0" r="0" t="0"/>
          <a:stretch/>
        </p:blipFill>
        <p:spPr>
          <a:xfrm>
            <a:off x="7474928" y="135076"/>
            <a:ext cx="1541300" cy="432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6"/>
          <p:cNvSpPr txBox="1"/>
          <p:nvPr/>
        </p:nvSpPr>
        <p:spPr>
          <a:xfrm>
            <a:off x="6067800" y="471850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000">
                <a:solidFill>
                  <a:srgbClr val="000000"/>
                </a:solidFill>
              </a:rPr>
              <a:t>Eric J. Topol. </a:t>
            </a:r>
            <a:r>
              <a:rPr i="1" lang="es" sz="1000">
                <a:solidFill>
                  <a:srgbClr val="000000"/>
                </a:solidFill>
              </a:rPr>
              <a:t>Nature Medicine </a:t>
            </a:r>
            <a:r>
              <a:rPr lang="es" sz="1000">
                <a:solidFill>
                  <a:srgbClr val="000000"/>
                </a:solidFill>
              </a:rPr>
              <a:t>(2019)</a:t>
            </a:r>
            <a:endParaRPr sz="1000">
              <a:solidFill>
                <a:srgbClr val="000000"/>
              </a:solidFill>
            </a:endParaRPr>
          </a:p>
        </p:txBody>
      </p:sp>
      <p:sp>
        <p:nvSpPr>
          <p:cNvPr id="605" name="Google Shape;605;p76"/>
          <p:cNvSpPr txBox="1"/>
          <p:nvPr/>
        </p:nvSpPr>
        <p:spPr>
          <a:xfrm>
            <a:off x="972000" y="123225"/>
            <a:ext cx="7200000" cy="455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 sz="2800">
                <a:solidFill>
                  <a:srgbClr val="2F5496"/>
                </a:solidFill>
                <a:latin typeface="Calibri"/>
                <a:ea typeface="Calibri"/>
                <a:cs typeface="Calibri"/>
                <a:sym typeface="Calibri"/>
              </a:rPr>
              <a:t>AI for Precision Medicine</a:t>
            </a:r>
            <a:endParaRPr sz="2800">
              <a:solidFill>
                <a:srgbClr val="2F5496"/>
              </a:solidFill>
            </a:endParaRPr>
          </a:p>
        </p:txBody>
      </p:sp>
      <p:pic>
        <p:nvPicPr>
          <p:cNvPr id="606" name="Google Shape;606;p76"/>
          <p:cNvPicPr preferRelativeResize="0"/>
          <p:nvPr/>
        </p:nvPicPr>
        <p:blipFill rotWithShape="1">
          <a:blip r:embed="rId3">
            <a:alphaModFix/>
          </a:blip>
          <a:srcRect b="0" l="0" r="0" t="0"/>
          <a:stretch/>
        </p:blipFill>
        <p:spPr>
          <a:xfrm>
            <a:off x="277743" y="4598551"/>
            <a:ext cx="1309128" cy="326033"/>
          </a:xfrm>
          <a:prstGeom prst="rect">
            <a:avLst/>
          </a:prstGeom>
          <a:noFill/>
          <a:ln>
            <a:noFill/>
          </a:ln>
        </p:spPr>
      </p:pic>
      <p:pic>
        <p:nvPicPr>
          <p:cNvPr id="607" name="Google Shape;607;p76"/>
          <p:cNvPicPr preferRelativeResize="0"/>
          <p:nvPr/>
        </p:nvPicPr>
        <p:blipFill rotWithShape="1">
          <a:blip r:embed="rId4">
            <a:alphaModFix/>
          </a:blip>
          <a:srcRect b="0" l="0" r="0" t="0"/>
          <a:stretch/>
        </p:blipFill>
        <p:spPr>
          <a:xfrm>
            <a:off x="7474928" y="135076"/>
            <a:ext cx="1541300" cy="432000"/>
          </a:xfrm>
          <a:prstGeom prst="rect">
            <a:avLst/>
          </a:prstGeom>
          <a:noFill/>
          <a:ln>
            <a:noFill/>
          </a:ln>
        </p:spPr>
      </p:pic>
      <p:pic>
        <p:nvPicPr>
          <p:cNvPr id="608" name="Google Shape;608;p76"/>
          <p:cNvPicPr preferRelativeResize="0"/>
          <p:nvPr/>
        </p:nvPicPr>
        <p:blipFill>
          <a:blip r:embed="rId5">
            <a:alphaModFix/>
          </a:blip>
          <a:stretch>
            <a:fillRect/>
          </a:stretch>
        </p:blipFill>
        <p:spPr>
          <a:xfrm>
            <a:off x="152400" y="1286188"/>
            <a:ext cx="8839201" cy="1656725"/>
          </a:xfrm>
          <a:prstGeom prst="rect">
            <a:avLst/>
          </a:prstGeom>
          <a:noFill/>
          <a:ln>
            <a:noFill/>
          </a:ln>
        </p:spPr>
      </p:pic>
      <p:pic>
        <p:nvPicPr>
          <p:cNvPr id="609" name="Google Shape;609;p76"/>
          <p:cNvPicPr preferRelativeResize="0"/>
          <p:nvPr/>
        </p:nvPicPr>
        <p:blipFill>
          <a:blip r:embed="rId6">
            <a:alphaModFix/>
          </a:blip>
          <a:stretch>
            <a:fillRect/>
          </a:stretch>
        </p:blipFill>
        <p:spPr>
          <a:xfrm>
            <a:off x="3319438" y="2990025"/>
            <a:ext cx="2505125" cy="1689151"/>
          </a:xfrm>
          <a:prstGeom prst="rect">
            <a:avLst/>
          </a:prstGeom>
          <a:noFill/>
          <a:ln>
            <a:noFill/>
          </a:ln>
        </p:spPr>
      </p:pic>
      <p:sp>
        <p:nvSpPr>
          <p:cNvPr id="610" name="Google Shape;610;p76"/>
          <p:cNvSpPr txBox="1"/>
          <p:nvPr/>
        </p:nvSpPr>
        <p:spPr>
          <a:xfrm>
            <a:off x="3917400" y="4726300"/>
            <a:ext cx="13092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700">
                <a:solidFill>
                  <a:schemeClr val="dk1"/>
                </a:solidFill>
              </a:rPr>
              <a:t>source: </a:t>
            </a:r>
            <a:r>
              <a:rPr lang="es" sz="700">
                <a:solidFill>
                  <a:schemeClr val="dk1"/>
                </a:solidFill>
              </a:rPr>
              <a:t>www.microsoft.com</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77"/>
          <p:cNvPicPr preferRelativeResize="0"/>
          <p:nvPr/>
        </p:nvPicPr>
        <p:blipFill rotWithShape="1">
          <a:blip r:embed="rId3">
            <a:alphaModFix/>
          </a:blip>
          <a:srcRect b="0" l="0" r="0" t="0"/>
          <a:stretch/>
        </p:blipFill>
        <p:spPr>
          <a:xfrm>
            <a:off x="277743" y="4598551"/>
            <a:ext cx="1309128" cy="326033"/>
          </a:xfrm>
          <a:prstGeom prst="rect">
            <a:avLst/>
          </a:prstGeom>
          <a:noFill/>
          <a:ln>
            <a:noFill/>
          </a:ln>
        </p:spPr>
      </p:pic>
      <p:pic>
        <p:nvPicPr>
          <p:cNvPr id="616" name="Google Shape;616;p77"/>
          <p:cNvPicPr preferRelativeResize="0"/>
          <p:nvPr/>
        </p:nvPicPr>
        <p:blipFill rotWithShape="1">
          <a:blip r:embed="rId4">
            <a:alphaModFix/>
          </a:blip>
          <a:srcRect b="0" l="0" r="0" t="0"/>
          <a:stretch/>
        </p:blipFill>
        <p:spPr>
          <a:xfrm>
            <a:off x="7464031" y="131841"/>
            <a:ext cx="1541285" cy="432000"/>
          </a:xfrm>
          <a:prstGeom prst="rect">
            <a:avLst/>
          </a:prstGeom>
          <a:noFill/>
          <a:ln>
            <a:noFill/>
          </a:ln>
        </p:spPr>
      </p:pic>
      <p:pic>
        <p:nvPicPr>
          <p:cNvPr id="617" name="Google Shape;617;p77"/>
          <p:cNvPicPr preferRelativeResize="0"/>
          <p:nvPr/>
        </p:nvPicPr>
        <p:blipFill>
          <a:blip r:embed="rId5">
            <a:alphaModFix/>
          </a:blip>
          <a:stretch>
            <a:fillRect/>
          </a:stretch>
        </p:blipFill>
        <p:spPr>
          <a:xfrm>
            <a:off x="893588" y="792441"/>
            <a:ext cx="7356825" cy="3729910"/>
          </a:xfrm>
          <a:prstGeom prst="rect">
            <a:avLst/>
          </a:prstGeom>
          <a:noFill/>
          <a:ln>
            <a:noFill/>
          </a:ln>
        </p:spPr>
      </p:pic>
      <p:sp>
        <p:nvSpPr>
          <p:cNvPr id="618" name="Google Shape;618;p77"/>
          <p:cNvSpPr txBox="1"/>
          <p:nvPr/>
        </p:nvSpPr>
        <p:spPr>
          <a:xfrm>
            <a:off x="7257575" y="4729325"/>
            <a:ext cx="18339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s" sz="1100"/>
              <a:t>BMJ</a:t>
            </a:r>
            <a:r>
              <a:rPr lang="es" sz="1100"/>
              <a:t> 2021;372:n304</a:t>
            </a:r>
            <a:endParaRPr sz="1100"/>
          </a:p>
        </p:txBody>
      </p:sp>
      <p:sp>
        <p:nvSpPr>
          <p:cNvPr id="619" name="Google Shape;619;p77"/>
          <p:cNvSpPr/>
          <p:nvPr/>
        </p:nvSpPr>
        <p:spPr>
          <a:xfrm>
            <a:off x="4555050" y="792450"/>
            <a:ext cx="3716100" cy="1883100"/>
          </a:xfrm>
          <a:prstGeom prst="rect">
            <a:avLst/>
          </a:prstGeom>
          <a:noFill/>
          <a:ln cap="flat" cmpd="sng" w="38100">
            <a:solidFill>
              <a:srgbClr val="A82CB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78"/>
          <p:cNvPicPr preferRelativeResize="0"/>
          <p:nvPr/>
        </p:nvPicPr>
        <p:blipFill rotWithShape="1">
          <a:blip r:embed="rId3">
            <a:alphaModFix/>
          </a:blip>
          <a:srcRect b="0" l="0" r="0" t="0"/>
          <a:stretch/>
        </p:blipFill>
        <p:spPr>
          <a:xfrm>
            <a:off x="277743" y="4598551"/>
            <a:ext cx="1309128" cy="326033"/>
          </a:xfrm>
          <a:prstGeom prst="rect">
            <a:avLst/>
          </a:prstGeom>
          <a:noFill/>
          <a:ln>
            <a:noFill/>
          </a:ln>
        </p:spPr>
      </p:pic>
      <p:pic>
        <p:nvPicPr>
          <p:cNvPr id="625" name="Google Shape;625;p78"/>
          <p:cNvPicPr preferRelativeResize="0"/>
          <p:nvPr/>
        </p:nvPicPr>
        <p:blipFill>
          <a:blip r:embed="rId4">
            <a:alphaModFix/>
          </a:blip>
          <a:stretch>
            <a:fillRect/>
          </a:stretch>
        </p:blipFill>
        <p:spPr>
          <a:xfrm>
            <a:off x="1282262" y="797481"/>
            <a:ext cx="6579475" cy="3700939"/>
          </a:xfrm>
          <a:prstGeom prst="rect">
            <a:avLst/>
          </a:prstGeom>
          <a:noFill/>
          <a:ln>
            <a:noFill/>
          </a:ln>
        </p:spPr>
      </p:pic>
      <p:pic>
        <p:nvPicPr>
          <p:cNvPr id="626" name="Google Shape;626;p78"/>
          <p:cNvPicPr preferRelativeResize="0"/>
          <p:nvPr/>
        </p:nvPicPr>
        <p:blipFill rotWithShape="1">
          <a:blip r:embed="rId5">
            <a:alphaModFix/>
          </a:blip>
          <a:srcRect b="0" l="0" r="0" t="0"/>
          <a:stretch/>
        </p:blipFill>
        <p:spPr>
          <a:xfrm>
            <a:off x="7474928" y="135076"/>
            <a:ext cx="1541300" cy="432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9"/>
          <p:cNvPicPr preferRelativeResize="0"/>
          <p:nvPr/>
        </p:nvPicPr>
        <p:blipFill rotWithShape="1">
          <a:blip r:embed="rId3">
            <a:alphaModFix/>
          </a:blip>
          <a:srcRect b="0" l="0" r="0" t="0"/>
          <a:stretch/>
        </p:blipFill>
        <p:spPr>
          <a:xfrm>
            <a:off x="277743" y="4598551"/>
            <a:ext cx="1309128" cy="326033"/>
          </a:xfrm>
          <a:prstGeom prst="rect">
            <a:avLst/>
          </a:prstGeom>
          <a:noFill/>
          <a:ln>
            <a:noFill/>
          </a:ln>
        </p:spPr>
      </p:pic>
      <p:pic>
        <p:nvPicPr>
          <p:cNvPr id="632" name="Google Shape;632;p79"/>
          <p:cNvPicPr preferRelativeResize="0"/>
          <p:nvPr/>
        </p:nvPicPr>
        <p:blipFill rotWithShape="1">
          <a:blip r:embed="rId4">
            <a:alphaModFix/>
          </a:blip>
          <a:srcRect b="0" l="0" r="0" t="0"/>
          <a:stretch/>
        </p:blipFill>
        <p:spPr>
          <a:xfrm>
            <a:off x="7474928" y="135076"/>
            <a:ext cx="1541300" cy="432000"/>
          </a:xfrm>
          <a:prstGeom prst="rect">
            <a:avLst/>
          </a:prstGeom>
          <a:noFill/>
          <a:ln>
            <a:noFill/>
          </a:ln>
        </p:spPr>
      </p:pic>
      <p:sp>
        <p:nvSpPr>
          <p:cNvPr id="633" name="Google Shape;633;p79"/>
          <p:cNvSpPr txBox="1"/>
          <p:nvPr/>
        </p:nvSpPr>
        <p:spPr>
          <a:xfrm>
            <a:off x="972000" y="351825"/>
            <a:ext cx="7200000" cy="455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 sz="2800">
                <a:solidFill>
                  <a:srgbClr val="2F5496"/>
                </a:solidFill>
                <a:latin typeface="Calibri"/>
                <a:ea typeface="Calibri"/>
                <a:cs typeface="Calibri"/>
                <a:sym typeface="Calibri"/>
              </a:rPr>
              <a:t>Our challenge</a:t>
            </a:r>
            <a:endParaRPr sz="2800">
              <a:solidFill>
                <a:srgbClr val="2F5496"/>
              </a:solidFill>
            </a:endParaRPr>
          </a:p>
        </p:txBody>
      </p:sp>
      <p:sp>
        <p:nvSpPr>
          <p:cNvPr id="634" name="Google Shape;634;p79"/>
          <p:cNvSpPr txBox="1"/>
          <p:nvPr/>
        </p:nvSpPr>
        <p:spPr>
          <a:xfrm>
            <a:off x="1324950" y="1292900"/>
            <a:ext cx="6494100" cy="94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2400"/>
              </a:spcBef>
              <a:spcAft>
                <a:spcPts val="600"/>
              </a:spcAft>
              <a:buNone/>
            </a:pPr>
            <a:r>
              <a:rPr b="1" lang="es" sz="2700">
                <a:solidFill>
                  <a:srgbClr val="7030A0"/>
                </a:solidFill>
                <a:latin typeface="Century Gothic"/>
                <a:ea typeface="Century Gothic"/>
                <a:cs typeface="Century Gothic"/>
                <a:sym typeface="Century Gothic"/>
              </a:rPr>
              <a:t>“</a:t>
            </a:r>
            <a:r>
              <a:rPr b="1" lang="es" sz="2700">
                <a:solidFill>
                  <a:srgbClr val="7030A0"/>
                </a:solidFill>
                <a:latin typeface="Century Gothic"/>
                <a:ea typeface="Century Gothic"/>
                <a:cs typeface="Century Gothic"/>
                <a:sym typeface="Century Gothic"/>
              </a:rPr>
              <a:t>FAIRX: Quantitative bias assessment in ELIXIR biomedical data resources”</a:t>
            </a:r>
            <a:endParaRPr b="1" sz="2700">
              <a:solidFill>
                <a:srgbClr val="7030A0"/>
              </a:solidFill>
              <a:latin typeface="Century Gothic"/>
              <a:ea typeface="Century Gothic"/>
              <a:cs typeface="Century Gothic"/>
              <a:sym typeface="Century Gothic"/>
            </a:endParaRPr>
          </a:p>
        </p:txBody>
      </p:sp>
      <p:pic>
        <p:nvPicPr>
          <p:cNvPr id="635" name="Google Shape;635;p79"/>
          <p:cNvPicPr preferRelativeResize="0"/>
          <p:nvPr/>
        </p:nvPicPr>
        <p:blipFill>
          <a:blip r:embed="rId5">
            <a:alphaModFix/>
          </a:blip>
          <a:stretch>
            <a:fillRect/>
          </a:stretch>
        </p:blipFill>
        <p:spPr>
          <a:xfrm>
            <a:off x="2335913" y="2495575"/>
            <a:ext cx="4472176" cy="203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5"/>
          <p:cNvPicPr preferRelativeResize="0"/>
          <p:nvPr/>
        </p:nvPicPr>
        <p:blipFill rotWithShape="1">
          <a:blip r:embed="rId3">
            <a:alphaModFix/>
          </a:blip>
          <a:srcRect b="0" l="0" r="0" t="0"/>
          <a:stretch/>
        </p:blipFill>
        <p:spPr>
          <a:xfrm>
            <a:off x="7602499" y="4651425"/>
            <a:ext cx="1467019" cy="434924"/>
          </a:xfrm>
          <a:prstGeom prst="rect">
            <a:avLst/>
          </a:prstGeom>
          <a:noFill/>
          <a:ln>
            <a:noFill/>
          </a:ln>
        </p:spPr>
      </p:pic>
      <p:sp>
        <p:nvSpPr>
          <p:cNvPr id="158" name="Google Shape;158;p35"/>
          <p:cNvSpPr/>
          <p:nvPr/>
        </p:nvSpPr>
        <p:spPr>
          <a:xfrm>
            <a:off x="7602498" y="3115670"/>
            <a:ext cx="982500" cy="442500"/>
          </a:xfrm>
          <a:prstGeom prst="rect">
            <a:avLst/>
          </a:prstGeom>
          <a:solidFill>
            <a:schemeClr val="lt1"/>
          </a:solidFill>
          <a:ln cap="flat" cmpd="sng" w="1077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rbel"/>
              <a:ea typeface="Corbel"/>
              <a:cs typeface="Corbel"/>
              <a:sym typeface="Corbel"/>
            </a:endParaRPr>
          </a:p>
        </p:txBody>
      </p:sp>
      <p:pic>
        <p:nvPicPr>
          <p:cNvPr id="159" name="Google Shape;159;p35"/>
          <p:cNvPicPr preferRelativeResize="0"/>
          <p:nvPr/>
        </p:nvPicPr>
        <p:blipFill rotWithShape="1">
          <a:blip r:embed="rId4">
            <a:alphaModFix/>
          </a:blip>
          <a:srcRect b="0" l="0" r="0" t="0"/>
          <a:stretch/>
        </p:blipFill>
        <p:spPr>
          <a:xfrm>
            <a:off x="7383934" y="4677204"/>
            <a:ext cx="1624383" cy="406096"/>
          </a:xfrm>
          <a:prstGeom prst="rect">
            <a:avLst/>
          </a:prstGeom>
          <a:noFill/>
          <a:ln>
            <a:noFill/>
          </a:ln>
        </p:spPr>
      </p:pic>
      <p:pic>
        <p:nvPicPr>
          <p:cNvPr id="160" name="Google Shape;160;p35"/>
          <p:cNvPicPr preferRelativeResize="0"/>
          <p:nvPr/>
        </p:nvPicPr>
        <p:blipFill rotWithShape="1">
          <a:blip r:embed="rId5">
            <a:alphaModFix/>
          </a:blip>
          <a:srcRect b="0" l="0" r="0" t="0"/>
          <a:stretch/>
        </p:blipFill>
        <p:spPr>
          <a:xfrm>
            <a:off x="7914611" y="4270398"/>
            <a:ext cx="727999" cy="728025"/>
          </a:xfrm>
          <a:prstGeom prst="rect">
            <a:avLst/>
          </a:prstGeom>
          <a:noFill/>
          <a:ln>
            <a:noFill/>
          </a:ln>
        </p:spPr>
      </p:pic>
      <p:sp>
        <p:nvSpPr>
          <p:cNvPr id="161" name="Google Shape;161;p35"/>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62" name="Google Shape;162;p35"/>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63" name="Google Shape;163;p35"/>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64" name="Google Shape;164;p35"/>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15000"/>
              </a:lnSpc>
              <a:spcBef>
                <a:spcPts val="0"/>
              </a:spcBef>
              <a:spcAft>
                <a:spcPts val="0"/>
              </a:spcAft>
              <a:buSzPct val="45833"/>
              <a:buFont typeface="Montserrat"/>
              <a:buNone/>
            </a:pPr>
            <a:r>
              <a:rPr b="1" lang="es" sz="2400">
                <a:solidFill>
                  <a:schemeClr val="lt1"/>
                </a:solidFill>
                <a:latin typeface="Montserrat"/>
                <a:ea typeface="Montserrat"/>
                <a:cs typeface="Montserrat"/>
                <a:sym typeface="Montserrat"/>
              </a:rPr>
              <a:t>AI and Society: social impact and ethical aspects</a:t>
            </a:r>
            <a:endParaRPr b="1" sz="2400">
              <a:solidFill>
                <a:schemeClr val="lt1"/>
              </a:solidFill>
              <a:latin typeface="Montserrat"/>
              <a:ea typeface="Montserrat"/>
              <a:cs typeface="Montserrat"/>
              <a:sym typeface="Montserrat"/>
            </a:endParaRPr>
          </a:p>
        </p:txBody>
      </p:sp>
      <p:pic>
        <p:nvPicPr>
          <p:cNvPr id="165" name="Google Shape;165;p35"/>
          <p:cNvPicPr preferRelativeResize="0"/>
          <p:nvPr/>
        </p:nvPicPr>
        <p:blipFill rotWithShape="1">
          <a:blip r:embed="rId6">
            <a:alphaModFix/>
          </a:blip>
          <a:srcRect b="0" l="0" r="0" t="0"/>
          <a:stretch/>
        </p:blipFill>
        <p:spPr>
          <a:xfrm>
            <a:off x="277743" y="4598551"/>
            <a:ext cx="1309128" cy="326033"/>
          </a:xfrm>
          <a:prstGeom prst="rect">
            <a:avLst/>
          </a:prstGeom>
          <a:noFill/>
          <a:ln>
            <a:noFill/>
          </a:ln>
        </p:spPr>
      </p:pic>
      <p:pic>
        <p:nvPicPr>
          <p:cNvPr id="166" name="Google Shape;166;p35"/>
          <p:cNvPicPr preferRelativeResize="0"/>
          <p:nvPr/>
        </p:nvPicPr>
        <p:blipFill>
          <a:blip r:embed="rId7">
            <a:alphaModFix/>
          </a:blip>
          <a:stretch>
            <a:fillRect/>
          </a:stretch>
        </p:blipFill>
        <p:spPr>
          <a:xfrm>
            <a:off x="1070375" y="853201"/>
            <a:ext cx="6865509" cy="3592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80"/>
          <p:cNvPicPr preferRelativeResize="0"/>
          <p:nvPr/>
        </p:nvPicPr>
        <p:blipFill rotWithShape="1">
          <a:blip r:embed="rId3">
            <a:alphaModFix/>
          </a:blip>
          <a:srcRect b="0" l="0" r="0" t="0"/>
          <a:stretch/>
        </p:blipFill>
        <p:spPr>
          <a:xfrm>
            <a:off x="7474928" y="135076"/>
            <a:ext cx="1541300" cy="432000"/>
          </a:xfrm>
          <a:prstGeom prst="rect">
            <a:avLst/>
          </a:prstGeom>
          <a:noFill/>
          <a:ln>
            <a:noFill/>
          </a:ln>
        </p:spPr>
      </p:pic>
      <p:sp>
        <p:nvSpPr>
          <p:cNvPr id="641" name="Google Shape;641;p80"/>
          <p:cNvSpPr txBox="1"/>
          <p:nvPr/>
        </p:nvSpPr>
        <p:spPr>
          <a:xfrm>
            <a:off x="972000" y="123225"/>
            <a:ext cx="7200000" cy="455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 sz="2800">
                <a:solidFill>
                  <a:srgbClr val="2F5496"/>
                </a:solidFill>
                <a:latin typeface="Calibri"/>
                <a:ea typeface="Calibri"/>
                <a:cs typeface="Calibri"/>
                <a:sym typeface="Calibri"/>
              </a:rPr>
              <a:t>Human data collection</a:t>
            </a:r>
            <a:endParaRPr sz="2800">
              <a:solidFill>
                <a:srgbClr val="2F5496"/>
              </a:solidFill>
            </a:endParaRPr>
          </a:p>
        </p:txBody>
      </p:sp>
      <p:pic>
        <p:nvPicPr>
          <p:cNvPr id="642" name="Google Shape;642;p80"/>
          <p:cNvPicPr preferRelativeResize="0"/>
          <p:nvPr/>
        </p:nvPicPr>
        <p:blipFill rotWithShape="1">
          <a:blip r:embed="rId4">
            <a:alphaModFix/>
          </a:blip>
          <a:srcRect b="0" l="21290" r="0" t="0"/>
          <a:stretch/>
        </p:blipFill>
        <p:spPr>
          <a:xfrm>
            <a:off x="2143861" y="567950"/>
            <a:ext cx="4856274" cy="4259774"/>
          </a:xfrm>
          <a:prstGeom prst="rect">
            <a:avLst/>
          </a:prstGeom>
          <a:noFill/>
          <a:ln>
            <a:noFill/>
          </a:ln>
        </p:spPr>
      </p:pic>
      <p:sp>
        <p:nvSpPr>
          <p:cNvPr id="643" name="Google Shape;643;p80"/>
          <p:cNvSpPr txBox="1"/>
          <p:nvPr/>
        </p:nvSpPr>
        <p:spPr>
          <a:xfrm>
            <a:off x="6908825" y="4735200"/>
            <a:ext cx="21732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s" sz="1100"/>
              <a:t>source: https://ega-archive.org/</a:t>
            </a:r>
            <a:endParaRPr i="1" sz="1100"/>
          </a:p>
        </p:txBody>
      </p:sp>
      <p:pic>
        <p:nvPicPr>
          <p:cNvPr id="644" name="Google Shape;644;p80"/>
          <p:cNvPicPr preferRelativeResize="0"/>
          <p:nvPr/>
        </p:nvPicPr>
        <p:blipFill>
          <a:blip r:embed="rId5">
            <a:alphaModFix/>
          </a:blip>
          <a:stretch>
            <a:fillRect/>
          </a:stretch>
        </p:blipFill>
        <p:spPr>
          <a:xfrm>
            <a:off x="208197" y="1826659"/>
            <a:ext cx="1687925" cy="1490175"/>
          </a:xfrm>
          <a:prstGeom prst="rect">
            <a:avLst/>
          </a:prstGeom>
          <a:noFill/>
          <a:ln>
            <a:noFill/>
          </a:ln>
        </p:spPr>
      </p:pic>
      <p:grpSp>
        <p:nvGrpSpPr>
          <p:cNvPr id="645" name="Google Shape;645;p80"/>
          <p:cNvGrpSpPr/>
          <p:nvPr/>
        </p:nvGrpSpPr>
        <p:grpSpPr>
          <a:xfrm>
            <a:off x="5892453" y="2484575"/>
            <a:ext cx="3003872" cy="1400124"/>
            <a:chOff x="5892453" y="2484575"/>
            <a:chExt cx="3003872" cy="1400124"/>
          </a:xfrm>
        </p:grpSpPr>
        <p:pic>
          <p:nvPicPr>
            <p:cNvPr id="646" name="Google Shape;646;p80"/>
            <p:cNvPicPr preferRelativeResize="0"/>
            <p:nvPr/>
          </p:nvPicPr>
          <p:blipFill>
            <a:blip r:embed="rId6">
              <a:alphaModFix/>
            </a:blip>
            <a:stretch>
              <a:fillRect/>
            </a:stretch>
          </p:blipFill>
          <p:spPr>
            <a:xfrm>
              <a:off x="7094525" y="2484575"/>
              <a:ext cx="1801800" cy="686404"/>
            </a:xfrm>
            <a:prstGeom prst="rect">
              <a:avLst/>
            </a:prstGeom>
            <a:noFill/>
            <a:ln>
              <a:noFill/>
            </a:ln>
          </p:spPr>
        </p:pic>
        <p:pic>
          <p:nvPicPr>
            <p:cNvPr id="647" name="Google Shape;647;p80"/>
            <p:cNvPicPr preferRelativeResize="0"/>
            <p:nvPr/>
          </p:nvPicPr>
          <p:blipFill>
            <a:blip r:embed="rId7">
              <a:alphaModFix/>
            </a:blip>
            <a:stretch>
              <a:fillRect/>
            </a:stretch>
          </p:blipFill>
          <p:spPr>
            <a:xfrm>
              <a:off x="5892453" y="3530700"/>
              <a:ext cx="530749" cy="353999"/>
            </a:xfrm>
            <a:prstGeom prst="rect">
              <a:avLst/>
            </a:prstGeom>
            <a:noFill/>
            <a:ln>
              <a:noFill/>
            </a:ln>
          </p:spPr>
        </p:pic>
        <p:pic>
          <p:nvPicPr>
            <p:cNvPr id="648" name="Google Shape;648;p80"/>
            <p:cNvPicPr preferRelativeResize="0"/>
            <p:nvPr/>
          </p:nvPicPr>
          <p:blipFill>
            <a:blip r:embed="rId8">
              <a:alphaModFix/>
            </a:blip>
            <a:stretch>
              <a:fillRect/>
            </a:stretch>
          </p:blipFill>
          <p:spPr>
            <a:xfrm>
              <a:off x="7659270" y="3530696"/>
              <a:ext cx="672302" cy="3540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81"/>
          <p:cNvPicPr preferRelativeResize="0"/>
          <p:nvPr/>
        </p:nvPicPr>
        <p:blipFill>
          <a:blip r:embed="rId3">
            <a:alphaModFix/>
          </a:blip>
          <a:stretch>
            <a:fillRect/>
          </a:stretch>
        </p:blipFill>
        <p:spPr>
          <a:xfrm>
            <a:off x="1734413" y="621175"/>
            <a:ext cx="5675174" cy="3901150"/>
          </a:xfrm>
          <a:prstGeom prst="rect">
            <a:avLst/>
          </a:prstGeom>
          <a:noFill/>
          <a:ln>
            <a:noFill/>
          </a:ln>
        </p:spPr>
      </p:pic>
      <p:sp>
        <p:nvSpPr>
          <p:cNvPr id="654" name="Google Shape;654;p81"/>
          <p:cNvSpPr txBox="1"/>
          <p:nvPr/>
        </p:nvSpPr>
        <p:spPr>
          <a:xfrm>
            <a:off x="972000" y="123225"/>
            <a:ext cx="7200000" cy="455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 sz="2800">
                <a:solidFill>
                  <a:srgbClr val="2F5496"/>
                </a:solidFill>
                <a:latin typeface="Calibri"/>
                <a:ea typeface="Calibri"/>
                <a:cs typeface="Calibri"/>
                <a:sym typeface="Calibri"/>
              </a:rPr>
              <a:t>Data and metadata</a:t>
            </a:r>
            <a:endParaRPr sz="2800">
              <a:solidFill>
                <a:srgbClr val="2F549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82"/>
          <p:cNvPicPr preferRelativeResize="0"/>
          <p:nvPr/>
        </p:nvPicPr>
        <p:blipFill>
          <a:blip r:embed="rId3">
            <a:alphaModFix/>
          </a:blip>
          <a:stretch>
            <a:fillRect/>
          </a:stretch>
        </p:blipFill>
        <p:spPr>
          <a:xfrm>
            <a:off x="1751900" y="1624850"/>
            <a:ext cx="5640200" cy="2820100"/>
          </a:xfrm>
          <a:prstGeom prst="rect">
            <a:avLst/>
          </a:prstGeom>
          <a:noFill/>
          <a:ln>
            <a:noFill/>
          </a:ln>
        </p:spPr>
      </p:pic>
      <p:sp>
        <p:nvSpPr>
          <p:cNvPr id="660" name="Google Shape;660;p82"/>
          <p:cNvSpPr txBox="1"/>
          <p:nvPr/>
        </p:nvSpPr>
        <p:spPr>
          <a:xfrm>
            <a:off x="972000" y="199425"/>
            <a:ext cx="7200000" cy="455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 sz="2800">
                <a:solidFill>
                  <a:srgbClr val="2F5496"/>
                </a:solidFill>
                <a:latin typeface="Calibri"/>
                <a:ea typeface="Calibri"/>
                <a:cs typeface="Calibri"/>
                <a:sym typeface="Calibri"/>
              </a:rPr>
              <a:t>Comparing the two resources</a:t>
            </a:r>
            <a:endParaRPr sz="2800">
              <a:solidFill>
                <a:srgbClr val="2F5496"/>
              </a:solidFill>
            </a:endParaRPr>
          </a:p>
        </p:txBody>
      </p:sp>
      <p:pic>
        <p:nvPicPr>
          <p:cNvPr id="661" name="Google Shape;661;p82"/>
          <p:cNvPicPr preferRelativeResize="0"/>
          <p:nvPr/>
        </p:nvPicPr>
        <p:blipFill rotWithShape="1">
          <a:blip r:embed="rId4">
            <a:alphaModFix/>
          </a:blip>
          <a:srcRect b="0" l="0" r="0" t="0"/>
          <a:stretch/>
        </p:blipFill>
        <p:spPr>
          <a:xfrm>
            <a:off x="7474928" y="135076"/>
            <a:ext cx="1541300" cy="432000"/>
          </a:xfrm>
          <a:prstGeom prst="rect">
            <a:avLst/>
          </a:prstGeom>
          <a:noFill/>
          <a:ln>
            <a:noFill/>
          </a:ln>
        </p:spPr>
      </p:pic>
      <p:sp>
        <p:nvSpPr>
          <p:cNvPr id="662" name="Google Shape;662;p82"/>
          <p:cNvSpPr txBox="1"/>
          <p:nvPr/>
        </p:nvSpPr>
        <p:spPr>
          <a:xfrm>
            <a:off x="5187025" y="999950"/>
            <a:ext cx="18417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chemeClr val="dk1"/>
                </a:solidFill>
                <a:latin typeface="Calibri"/>
                <a:ea typeface="Calibri"/>
                <a:cs typeface="Calibri"/>
                <a:sym typeface="Calibri"/>
              </a:rPr>
              <a:t>1,249,255 total samples over 1,490 studies</a:t>
            </a:r>
            <a:endParaRPr sz="1200">
              <a:latin typeface="Calibri"/>
              <a:ea typeface="Calibri"/>
              <a:cs typeface="Calibri"/>
              <a:sym typeface="Calibri"/>
            </a:endParaRPr>
          </a:p>
        </p:txBody>
      </p:sp>
      <p:sp>
        <p:nvSpPr>
          <p:cNvPr id="663" name="Google Shape;663;p82"/>
          <p:cNvSpPr txBox="1"/>
          <p:nvPr/>
        </p:nvSpPr>
        <p:spPr>
          <a:xfrm>
            <a:off x="2560625" y="999950"/>
            <a:ext cx="18417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chemeClr val="dk1"/>
                </a:solidFill>
                <a:latin typeface="Calibri"/>
                <a:ea typeface="Calibri"/>
                <a:cs typeface="Calibri"/>
                <a:sym typeface="Calibri"/>
              </a:rPr>
              <a:t>7,036,375</a:t>
            </a:r>
            <a:r>
              <a:rPr lang="es" sz="1200">
                <a:solidFill>
                  <a:schemeClr val="dk1"/>
                </a:solidFill>
                <a:latin typeface="Calibri"/>
                <a:ea typeface="Calibri"/>
                <a:cs typeface="Calibri"/>
                <a:sym typeface="Calibri"/>
              </a:rPr>
              <a:t> total samples over </a:t>
            </a:r>
            <a:r>
              <a:rPr lang="es" sz="1200">
                <a:solidFill>
                  <a:schemeClr val="dk1"/>
                </a:solidFill>
                <a:latin typeface="Calibri"/>
                <a:ea typeface="Calibri"/>
                <a:cs typeface="Calibri"/>
                <a:sym typeface="Calibri"/>
              </a:rPr>
              <a:t>753</a:t>
            </a:r>
            <a:r>
              <a:rPr lang="es" sz="1200">
                <a:solidFill>
                  <a:schemeClr val="dk1"/>
                </a:solidFill>
                <a:latin typeface="Calibri"/>
                <a:ea typeface="Calibri"/>
                <a:cs typeface="Calibri"/>
                <a:sym typeface="Calibri"/>
              </a:rPr>
              <a:t> studies</a:t>
            </a:r>
            <a:endParaRPr sz="12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3"/>
          <p:cNvSpPr txBox="1"/>
          <p:nvPr/>
        </p:nvSpPr>
        <p:spPr>
          <a:xfrm>
            <a:off x="972000" y="199425"/>
            <a:ext cx="7200000" cy="455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 sz="2800">
                <a:solidFill>
                  <a:srgbClr val="2F5496"/>
                </a:solidFill>
                <a:latin typeface="Calibri"/>
                <a:ea typeface="Calibri"/>
                <a:cs typeface="Calibri"/>
                <a:sym typeface="Calibri"/>
              </a:rPr>
              <a:t>Comparing the two resources</a:t>
            </a:r>
            <a:endParaRPr sz="2800">
              <a:solidFill>
                <a:srgbClr val="2F5496"/>
              </a:solidFill>
            </a:endParaRPr>
          </a:p>
        </p:txBody>
      </p:sp>
      <p:pic>
        <p:nvPicPr>
          <p:cNvPr id="669" name="Google Shape;669;p83"/>
          <p:cNvPicPr preferRelativeResize="0"/>
          <p:nvPr/>
        </p:nvPicPr>
        <p:blipFill rotWithShape="1">
          <a:blip r:embed="rId3">
            <a:alphaModFix/>
          </a:blip>
          <a:srcRect b="0" l="0" r="0" t="0"/>
          <a:stretch/>
        </p:blipFill>
        <p:spPr>
          <a:xfrm>
            <a:off x="7474928" y="135076"/>
            <a:ext cx="1541300" cy="432000"/>
          </a:xfrm>
          <a:prstGeom prst="rect">
            <a:avLst/>
          </a:prstGeom>
          <a:noFill/>
          <a:ln>
            <a:noFill/>
          </a:ln>
        </p:spPr>
      </p:pic>
      <p:pic>
        <p:nvPicPr>
          <p:cNvPr id="670" name="Google Shape;670;p83"/>
          <p:cNvPicPr preferRelativeResize="0"/>
          <p:nvPr/>
        </p:nvPicPr>
        <p:blipFill>
          <a:blip r:embed="rId4">
            <a:alphaModFix/>
          </a:blip>
          <a:stretch>
            <a:fillRect/>
          </a:stretch>
        </p:blipFill>
        <p:spPr>
          <a:xfrm>
            <a:off x="1243500" y="907500"/>
            <a:ext cx="6657000" cy="3328500"/>
          </a:xfrm>
          <a:prstGeom prst="rect">
            <a:avLst/>
          </a:prstGeom>
          <a:noFill/>
          <a:ln>
            <a:noFill/>
          </a:ln>
        </p:spPr>
      </p:pic>
      <p:sp>
        <p:nvSpPr>
          <p:cNvPr id="671" name="Google Shape;671;p83"/>
          <p:cNvSpPr txBox="1"/>
          <p:nvPr/>
        </p:nvSpPr>
        <p:spPr>
          <a:xfrm>
            <a:off x="7900525" y="4332000"/>
            <a:ext cx="1115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F = female</a:t>
            </a:r>
            <a:endParaRPr sz="1200"/>
          </a:p>
          <a:p>
            <a:pPr indent="0" lvl="0" marL="0" rtl="0" algn="l">
              <a:spcBef>
                <a:spcPts val="0"/>
              </a:spcBef>
              <a:spcAft>
                <a:spcPts val="0"/>
              </a:spcAft>
              <a:buNone/>
            </a:pPr>
            <a:r>
              <a:rPr lang="es" sz="1200"/>
              <a:t>M = male</a:t>
            </a:r>
            <a:endParaRPr sz="1200"/>
          </a:p>
          <a:p>
            <a:pPr indent="0" lvl="0" marL="0" rtl="0" algn="l">
              <a:spcBef>
                <a:spcPts val="0"/>
              </a:spcBef>
              <a:spcAft>
                <a:spcPts val="0"/>
              </a:spcAft>
              <a:buNone/>
            </a:pPr>
            <a:r>
              <a:rPr lang="es" sz="1200"/>
              <a:t>U = unknown</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84"/>
          <p:cNvPicPr preferRelativeResize="0"/>
          <p:nvPr/>
        </p:nvPicPr>
        <p:blipFill rotWithShape="1">
          <a:blip r:embed="rId3">
            <a:alphaModFix/>
          </a:blip>
          <a:srcRect b="0" l="0" r="0" t="0"/>
          <a:stretch/>
        </p:blipFill>
        <p:spPr>
          <a:xfrm>
            <a:off x="7474928" y="135076"/>
            <a:ext cx="1541300" cy="432000"/>
          </a:xfrm>
          <a:prstGeom prst="rect">
            <a:avLst/>
          </a:prstGeom>
          <a:noFill/>
          <a:ln>
            <a:noFill/>
          </a:ln>
        </p:spPr>
      </p:pic>
      <p:pic>
        <p:nvPicPr>
          <p:cNvPr id="677" name="Google Shape;677;p84"/>
          <p:cNvPicPr preferRelativeResize="0"/>
          <p:nvPr/>
        </p:nvPicPr>
        <p:blipFill>
          <a:blip r:embed="rId4">
            <a:alphaModFix/>
          </a:blip>
          <a:stretch>
            <a:fillRect/>
          </a:stretch>
        </p:blipFill>
        <p:spPr>
          <a:xfrm>
            <a:off x="1865002" y="66075"/>
            <a:ext cx="5414000" cy="50113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85"/>
          <p:cNvPicPr preferRelativeResize="0"/>
          <p:nvPr/>
        </p:nvPicPr>
        <p:blipFill rotWithShape="1">
          <a:blip r:embed="rId3">
            <a:alphaModFix/>
          </a:blip>
          <a:srcRect b="0" l="0" r="0" t="0"/>
          <a:stretch/>
        </p:blipFill>
        <p:spPr>
          <a:xfrm>
            <a:off x="7474928" y="135076"/>
            <a:ext cx="1541300" cy="432000"/>
          </a:xfrm>
          <a:prstGeom prst="rect">
            <a:avLst/>
          </a:prstGeom>
          <a:noFill/>
          <a:ln>
            <a:noFill/>
          </a:ln>
        </p:spPr>
      </p:pic>
      <p:pic>
        <p:nvPicPr>
          <p:cNvPr id="683" name="Google Shape;683;p85"/>
          <p:cNvPicPr preferRelativeResize="0"/>
          <p:nvPr/>
        </p:nvPicPr>
        <p:blipFill>
          <a:blip r:embed="rId4">
            <a:alphaModFix/>
          </a:blip>
          <a:stretch>
            <a:fillRect/>
          </a:stretch>
        </p:blipFill>
        <p:spPr>
          <a:xfrm>
            <a:off x="1958250" y="152400"/>
            <a:ext cx="5227492" cy="483869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86"/>
          <p:cNvPicPr preferRelativeResize="0"/>
          <p:nvPr/>
        </p:nvPicPr>
        <p:blipFill>
          <a:blip r:embed="rId3">
            <a:alphaModFix/>
          </a:blip>
          <a:stretch>
            <a:fillRect/>
          </a:stretch>
        </p:blipFill>
        <p:spPr>
          <a:xfrm>
            <a:off x="1670225" y="152400"/>
            <a:ext cx="5803540" cy="4838701"/>
          </a:xfrm>
          <a:prstGeom prst="rect">
            <a:avLst/>
          </a:prstGeom>
          <a:noFill/>
          <a:ln>
            <a:noFill/>
          </a:ln>
        </p:spPr>
      </p:pic>
      <p:pic>
        <p:nvPicPr>
          <p:cNvPr id="689" name="Google Shape;689;p86"/>
          <p:cNvPicPr preferRelativeResize="0"/>
          <p:nvPr/>
        </p:nvPicPr>
        <p:blipFill rotWithShape="1">
          <a:blip r:embed="rId4">
            <a:alphaModFix/>
          </a:blip>
          <a:srcRect b="0" l="0" r="0" t="0"/>
          <a:stretch/>
        </p:blipFill>
        <p:spPr>
          <a:xfrm>
            <a:off x="7474928" y="135076"/>
            <a:ext cx="1541300" cy="432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87"/>
          <p:cNvPicPr preferRelativeResize="0"/>
          <p:nvPr/>
        </p:nvPicPr>
        <p:blipFill rotWithShape="1">
          <a:blip r:embed="rId3">
            <a:alphaModFix/>
          </a:blip>
          <a:srcRect b="4689" l="0" r="0" t="0"/>
          <a:stretch/>
        </p:blipFill>
        <p:spPr>
          <a:xfrm>
            <a:off x="152400" y="795200"/>
            <a:ext cx="8839200" cy="4212276"/>
          </a:xfrm>
          <a:prstGeom prst="rect">
            <a:avLst/>
          </a:prstGeom>
          <a:noFill/>
          <a:ln>
            <a:noFill/>
          </a:ln>
        </p:spPr>
      </p:pic>
      <p:pic>
        <p:nvPicPr>
          <p:cNvPr id="695" name="Google Shape;695;p87"/>
          <p:cNvPicPr preferRelativeResize="0"/>
          <p:nvPr/>
        </p:nvPicPr>
        <p:blipFill rotWithShape="1">
          <a:blip r:embed="rId4">
            <a:alphaModFix/>
          </a:blip>
          <a:srcRect b="0" l="0" r="0" t="0"/>
          <a:stretch/>
        </p:blipFill>
        <p:spPr>
          <a:xfrm>
            <a:off x="7474928" y="135076"/>
            <a:ext cx="1541300" cy="432000"/>
          </a:xfrm>
          <a:prstGeom prst="rect">
            <a:avLst/>
          </a:prstGeom>
          <a:noFill/>
          <a:ln>
            <a:noFill/>
          </a:ln>
        </p:spPr>
      </p:pic>
      <p:sp>
        <p:nvSpPr>
          <p:cNvPr id="696" name="Google Shape;696;p87"/>
          <p:cNvSpPr txBox="1"/>
          <p:nvPr/>
        </p:nvSpPr>
        <p:spPr>
          <a:xfrm>
            <a:off x="972000" y="199425"/>
            <a:ext cx="7200000" cy="81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s" sz="2800">
                <a:solidFill>
                  <a:srgbClr val="2F5496"/>
                </a:solidFill>
                <a:latin typeface="Calibri"/>
                <a:ea typeface="Calibri"/>
                <a:cs typeface="Calibri"/>
                <a:sym typeface="Calibri"/>
              </a:rPr>
              <a:t>Sex bias awareness of</a:t>
            </a:r>
            <a:endParaRPr b="1" sz="2800">
              <a:solidFill>
                <a:srgbClr val="2F5496"/>
              </a:solidFill>
              <a:latin typeface="Calibri"/>
              <a:ea typeface="Calibri"/>
              <a:cs typeface="Calibri"/>
              <a:sym typeface="Calibri"/>
            </a:endParaRPr>
          </a:p>
          <a:p>
            <a:pPr indent="0" lvl="0" marL="0" rtl="0" algn="ctr">
              <a:spcBef>
                <a:spcPts val="0"/>
              </a:spcBef>
              <a:spcAft>
                <a:spcPts val="0"/>
              </a:spcAft>
              <a:buNone/>
            </a:pPr>
            <a:r>
              <a:rPr b="1" lang="es" sz="2800">
                <a:solidFill>
                  <a:srgbClr val="2F5496"/>
                </a:solidFill>
                <a:latin typeface="Calibri"/>
                <a:ea typeface="Calibri"/>
                <a:cs typeface="Calibri"/>
                <a:sym typeface="Calibri"/>
              </a:rPr>
              <a:t>biological repositories users</a:t>
            </a:r>
            <a:endParaRPr sz="2800">
              <a:solidFill>
                <a:srgbClr val="2F5496"/>
              </a:solidFill>
            </a:endParaRPr>
          </a:p>
        </p:txBody>
      </p:sp>
      <p:pic>
        <p:nvPicPr>
          <p:cNvPr id="697" name="Google Shape;697;p87"/>
          <p:cNvPicPr preferRelativeResize="0"/>
          <p:nvPr/>
        </p:nvPicPr>
        <p:blipFill>
          <a:blip r:embed="rId5">
            <a:alphaModFix/>
          </a:blip>
          <a:stretch>
            <a:fillRect/>
          </a:stretch>
        </p:blipFill>
        <p:spPr>
          <a:xfrm>
            <a:off x="331162" y="3115528"/>
            <a:ext cx="395148" cy="354000"/>
          </a:xfrm>
          <a:prstGeom prst="rect">
            <a:avLst/>
          </a:prstGeom>
          <a:noFill/>
          <a:ln>
            <a:noFill/>
          </a:ln>
        </p:spPr>
      </p:pic>
      <p:pic>
        <p:nvPicPr>
          <p:cNvPr id="698" name="Google Shape;698;p87"/>
          <p:cNvPicPr preferRelativeResize="0"/>
          <p:nvPr/>
        </p:nvPicPr>
        <p:blipFill rotWithShape="1">
          <a:blip r:embed="rId4">
            <a:alphaModFix/>
          </a:blip>
          <a:srcRect b="0" l="0" r="0" t="0"/>
          <a:stretch/>
        </p:blipFill>
        <p:spPr>
          <a:xfrm>
            <a:off x="331164" y="3469526"/>
            <a:ext cx="395151" cy="110754"/>
          </a:xfrm>
          <a:prstGeom prst="rect">
            <a:avLst/>
          </a:prstGeom>
          <a:noFill/>
          <a:ln>
            <a:noFill/>
          </a:ln>
        </p:spPr>
      </p:pic>
      <p:pic>
        <p:nvPicPr>
          <p:cNvPr id="699" name="Google Shape;699;p87"/>
          <p:cNvPicPr preferRelativeResize="0"/>
          <p:nvPr/>
        </p:nvPicPr>
        <p:blipFill>
          <a:blip r:embed="rId6">
            <a:alphaModFix/>
          </a:blip>
          <a:stretch>
            <a:fillRect/>
          </a:stretch>
        </p:blipFill>
        <p:spPr>
          <a:xfrm>
            <a:off x="282650" y="2360975"/>
            <a:ext cx="492175" cy="260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88"/>
          <p:cNvPicPr preferRelativeResize="0"/>
          <p:nvPr/>
        </p:nvPicPr>
        <p:blipFill>
          <a:blip r:embed="rId3">
            <a:alphaModFix/>
          </a:blip>
          <a:stretch>
            <a:fillRect/>
          </a:stretch>
        </p:blipFill>
        <p:spPr>
          <a:xfrm>
            <a:off x="152400" y="1083475"/>
            <a:ext cx="8839201" cy="2976550"/>
          </a:xfrm>
          <a:prstGeom prst="rect">
            <a:avLst/>
          </a:prstGeom>
          <a:noFill/>
          <a:ln>
            <a:noFill/>
          </a:ln>
        </p:spPr>
      </p:pic>
      <p:sp>
        <p:nvSpPr>
          <p:cNvPr id="705" name="Google Shape;705;p88"/>
          <p:cNvSpPr txBox="1"/>
          <p:nvPr/>
        </p:nvSpPr>
        <p:spPr>
          <a:xfrm>
            <a:off x="4849275" y="2839100"/>
            <a:ext cx="6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06" name="Google Shape;706;p88"/>
          <p:cNvPicPr preferRelativeResize="0"/>
          <p:nvPr/>
        </p:nvPicPr>
        <p:blipFill rotWithShape="1">
          <a:blip r:embed="rId4">
            <a:alphaModFix/>
          </a:blip>
          <a:srcRect b="0" l="0" r="0" t="0"/>
          <a:stretch/>
        </p:blipFill>
        <p:spPr>
          <a:xfrm>
            <a:off x="7474928" y="135076"/>
            <a:ext cx="1541300" cy="432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89"/>
          <p:cNvPicPr preferRelativeResize="0"/>
          <p:nvPr/>
        </p:nvPicPr>
        <p:blipFill>
          <a:blip r:embed="rId3">
            <a:alphaModFix/>
          </a:blip>
          <a:stretch>
            <a:fillRect/>
          </a:stretch>
        </p:blipFill>
        <p:spPr>
          <a:xfrm>
            <a:off x="728513" y="311675"/>
            <a:ext cx="7686974" cy="4220575"/>
          </a:xfrm>
          <a:prstGeom prst="rect">
            <a:avLst/>
          </a:prstGeom>
          <a:noFill/>
          <a:ln>
            <a:noFill/>
          </a:ln>
        </p:spPr>
      </p:pic>
      <p:pic>
        <p:nvPicPr>
          <p:cNvPr id="712" name="Google Shape;712;p89"/>
          <p:cNvPicPr preferRelativeResize="0"/>
          <p:nvPr/>
        </p:nvPicPr>
        <p:blipFill rotWithShape="1">
          <a:blip r:embed="rId4">
            <a:alphaModFix/>
          </a:blip>
          <a:srcRect b="0" l="0" r="0" t="0"/>
          <a:stretch/>
        </p:blipFill>
        <p:spPr>
          <a:xfrm>
            <a:off x="7474928" y="135076"/>
            <a:ext cx="1541300" cy="43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6"/>
          <p:cNvPicPr preferRelativeResize="0"/>
          <p:nvPr/>
        </p:nvPicPr>
        <p:blipFill rotWithShape="1">
          <a:blip r:embed="rId3">
            <a:alphaModFix/>
          </a:blip>
          <a:srcRect b="0" l="0" r="0" t="0"/>
          <a:stretch/>
        </p:blipFill>
        <p:spPr>
          <a:xfrm>
            <a:off x="7602499" y="4651425"/>
            <a:ext cx="1467019" cy="434924"/>
          </a:xfrm>
          <a:prstGeom prst="rect">
            <a:avLst/>
          </a:prstGeom>
          <a:noFill/>
          <a:ln>
            <a:noFill/>
          </a:ln>
        </p:spPr>
      </p:pic>
      <p:sp>
        <p:nvSpPr>
          <p:cNvPr id="172" name="Google Shape;172;p36"/>
          <p:cNvSpPr/>
          <p:nvPr/>
        </p:nvSpPr>
        <p:spPr>
          <a:xfrm>
            <a:off x="7602498" y="3115670"/>
            <a:ext cx="982500" cy="442500"/>
          </a:xfrm>
          <a:prstGeom prst="rect">
            <a:avLst/>
          </a:prstGeom>
          <a:solidFill>
            <a:schemeClr val="lt1"/>
          </a:solidFill>
          <a:ln cap="flat" cmpd="sng" w="1077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rbel"/>
              <a:ea typeface="Corbel"/>
              <a:cs typeface="Corbel"/>
              <a:sym typeface="Corbel"/>
            </a:endParaRPr>
          </a:p>
        </p:txBody>
      </p:sp>
      <p:pic>
        <p:nvPicPr>
          <p:cNvPr id="173" name="Google Shape;173;p36"/>
          <p:cNvPicPr preferRelativeResize="0"/>
          <p:nvPr/>
        </p:nvPicPr>
        <p:blipFill rotWithShape="1">
          <a:blip r:embed="rId4">
            <a:alphaModFix/>
          </a:blip>
          <a:srcRect b="0" l="0" r="0" t="0"/>
          <a:stretch/>
        </p:blipFill>
        <p:spPr>
          <a:xfrm>
            <a:off x="7383934" y="4677204"/>
            <a:ext cx="1624383" cy="406096"/>
          </a:xfrm>
          <a:prstGeom prst="rect">
            <a:avLst/>
          </a:prstGeom>
          <a:noFill/>
          <a:ln>
            <a:noFill/>
          </a:ln>
        </p:spPr>
      </p:pic>
      <p:pic>
        <p:nvPicPr>
          <p:cNvPr id="174" name="Google Shape;174;p36"/>
          <p:cNvPicPr preferRelativeResize="0"/>
          <p:nvPr/>
        </p:nvPicPr>
        <p:blipFill rotWithShape="1">
          <a:blip r:embed="rId5">
            <a:alphaModFix/>
          </a:blip>
          <a:srcRect b="0" l="0" r="0" t="0"/>
          <a:stretch/>
        </p:blipFill>
        <p:spPr>
          <a:xfrm>
            <a:off x="7914611" y="4270398"/>
            <a:ext cx="727999" cy="728025"/>
          </a:xfrm>
          <a:prstGeom prst="rect">
            <a:avLst/>
          </a:prstGeom>
          <a:noFill/>
          <a:ln>
            <a:noFill/>
          </a:ln>
        </p:spPr>
      </p:pic>
      <p:sp>
        <p:nvSpPr>
          <p:cNvPr id="175" name="Google Shape;175;p36"/>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76" name="Google Shape;176;p36"/>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77" name="Google Shape;177;p36"/>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78" name="Google Shape;178;p36"/>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15000"/>
              </a:lnSpc>
              <a:spcBef>
                <a:spcPts val="0"/>
              </a:spcBef>
              <a:spcAft>
                <a:spcPts val="0"/>
              </a:spcAft>
              <a:buSzPct val="45833"/>
              <a:buFont typeface="Montserrat"/>
              <a:buNone/>
            </a:pPr>
            <a:r>
              <a:rPr b="1" lang="es" sz="2400">
                <a:solidFill>
                  <a:schemeClr val="lt1"/>
                </a:solidFill>
                <a:latin typeface="Montserrat"/>
                <a:ea typeface="Montserrat"/>
                <a:cs typeface="Montserrat"/>
                <a:sym typeface="Montserrat"/>
              </a:rPr>
              <a:t>AI and Society: social impact and ethical aspects</a:t>
            </a:r>
            <a:endParaRPr b="1" sz="2400">
              <a:solidFill>
                <a:schemeClr val="lt1"/>
              </a:solidFill>
              <a:latin typeface="Montserrat"/>
              <a:ea typeface="Montserrat"/>
              <a:cs typeface="Montserrat"/>
              <a:sym typeface="Montserrat"/>
            </a:endParaRPr>
          </a:p>
        </p:txBody>
      </p:sp>
      <p:pic>
        <p:nvPicPr>
          <p:cNvPr id="179" name="Google Shape;179;p36"/>
          <p:cNvPicPr preferRelativeResize="0"/>
          <p:nvPr/>
        </p:nvPicPr>
        <p:blipFill rotWithShape="1">
          <a:blip r:embed="rId6">
            <a:alphaModFix/>
          </a:blip>
          <a:srcRect b="0" l="0" r="0" t="0"/>
          <a:stretch/>
        </p:blipFill>
        <p:spPr>
          <a:xfrm>
            <a:off x="277743" y="4598551"/>
            <a:ext cx="1309128" cy="326033"/>
          </a:xfrm>
          <a:prstGeom prst="rect">
            <a:avLst/>
          </a:prstGeom>
          <a:noFill/>
          <a:ln>
            <a:noFill/>
          </a:ln>
        </p:spPr>
      </p:pic>
      <p:pic>
        <p:nvPicPr>
          <p:cNvPr id="180" name="Google Shape;180;p36"/>
          <p:cNvPicPr preferRelativeResize="0"/>
          <p:nvPr/>
        </p:nvPicPr>
        <p:blipFill>
          <a:blip r:embed="rId7">
            <a:alphaModFix/>
          </a:blip>
          <a:stretch>
            <a:fillRect/>
          </a:stretch>
        </p:blipFill>
        <p:spPr>
          <a:xfrm>
            <a:off x="671475" y="975426"/>
            <a:ext cx="7297698" cy="330220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0"/>
          <p:cNvSpPr txBox="1"/>
          <p:nvPr/>
        </p:nvSpPr>
        <p:spPr>
          <a:xfrm>
            <a:off x="51750" y="4758600"/>
            <a:ext cx="5397000" cy="384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s" sz="800">
                <a:latin typeface="Montserrat"/>
                <a:ea typeface="Montserrat"/>
                <a:cs typeface="Montserrat"/>
                <a:sym typeface="Montserrat"/>
              </a:rPr>
              <a:t>Tannenbaum, C., Ellis, R.P., Eyssel, F. et al. Sex and gender analysis improves science and engineering.</a:t>
            </a:r>
            <a:endParaRPr sz="800">
              <a:latin typeface="Montserrat"/>
              <a:ea typeface="Montserrat"/>
              <a:cs typeface="Montserrat"/>
              <a:sym typeface="Montserrat"/>
            </a:endParaRPr>
          </a:p>
          <a:p>
            <a:pPr indent="0" lvl="0" marL="0" rtl="0" algn="l">
              <a:spcBef>
                <a:spcPts val="0"/>
              </a:spcBef>
              <a:spcAft>
                <a:spcPts val="0"/>
              </a:spcAft>
              <a:buNone/>
            </a:pPr>
            <a:r>
              <a:rPr lang="es" sz="800">
                <a:latin typeface="Montserrat"/>
                <a:ea typeface="Montserrat"/>
                <a:cs typeface="Montserrat"/>
                <a:sym typeface="Montserrat"/>
              </a:rPr>
              <a:t>Nature 575, 137–146 (2019). https://doi.org/10.1038/s41586-019-1657-6</a:t>
            </a:r>
            <a:endParaRPr sz="800">
              <a:latin typeface="Montserrat"/>
              <a:ea typeface="Montserrat"/>
              <a:cs typeface="Montserrat"/>
              <a:sym typeface="Montserrat"/>
            </a:endParaRPr>
          </a:p>
        </p:txBody>
      </p:sp>
      <p:pic>
        <p:nvPicPr>
          <p:cNvPr id="718" name="Google Shape;718;p90"/>
          <p:cNvPicPr preferRelativeResize="0"/>
          <p:nvPr/>
        </p:nvPicPr>
        <p:blipFill>
          <a:blip r:embed="rId3">
            <a:alphaModFix/>
          </a:blip>
          <a:stretch>
            <a:fillRect/>
          </a:stretch>
        </p:blipFill>
        <p:spPr>
          <a:xfrm>
            <a:off x="51750" y="40650"/>
            <a:ext cx="1314783" cy="438275"/>
          </a:xfrm>
          <a:prstGeom prst="rect">
            <a:avLst/>
          </a:prstGeom>
          <a:noFill/>
          <a:ln>
            <a:noFill/>
          </a:ln>
        </p:spPr>
      </p:pic>
      <p:pic>
        <p:nvPicPr>
          <p:cNvPr id="719" name="Google Shape;719;p90"/>
          <p:cNvPicPr preferRelativeResize="0"/>
          <p:nvPr/>
        </p:nvPicPr>
        <p:blipFill>
          <a:blip r:embed="rId4">
            <a:alphaModFix/>
          </a:blip>
          <a:stretch>
            <a:fillRect/>
          </a:stretch>
        </p:blipFill>
        <p:spPr>
          <a:xfrm>
            <a:off x="504675" y="555125"/>
            <a:ext cx="4108800" cy="4096776"/>
          </a:xfrm>
          <a:prstGeom prst="rect">
            <a:avLst/>
          </a:prstGeom>
          <a:noFill/>
          <a:ln>
            <a:noFill/>
          </a:ln>
        </p:spPr>
      </p:pic>
      <p:pic>
        <p:nvPicPr>
          <p:cNvPr id="720" name="Google Shape;720;p90"/>
          <p:cNvPicPr preferRelativeResize="0"/>
          <p:nvPr/>
        </p:nvPicPr>
        <p:blipFill>
          <a:blip r:embed="rId5">
            <a:alphaModFix/>
          </a:blip>
          <a:stretch>
            <a:fillRect/>
          </a:stretch>
        </p:blipFill>
        <p:spPr>
          <a:xfrm>
            <a:off x="5310550" y="478925"/>
            <a:ext cx="3328775" cy="4509651"/>
          </a:xfrm>
          <a:prstGeom prst="rect">
            <a:avLst/>
          </a:prstGeom>
          <a:noFill/>
          <a:ln>
            <a:noFill/>
          </a:ln>
        </p:spPr>
      </p:pic>
      <p:sp>
        <p:nvSpPr>
          <p:cNvPr id="721" name="Google Shape;721;p90"/>
          <p:cNvSpPr txBox="1"/>
          <p:nvPr/>
        </p:nvSpPr>
        <p:spPr>
          <a:xfrm>
            <a:off x="1850775" y="78725"/>
            <a:ext cx="1721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t>Sex analysis</a:t>
            </a:r>
            <a:endParaRPr b="1"/>
          </a:p>
        </p:txBody>
      </p:sp>
      <p:sp>
        <p:nvSpPr>
          <p:cNvPr id="722" name="Google Shape;722;p90"/>
          <p:cNvSpPr txBox="1"/>
          <p:nvPr/>
        </p:nvSpPr>
        <p:spPr>
          <a:xfrm>
            <a:off x="5922100" y="78725"/>
            <a:ext cx="20076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t>Gender analysis</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91"/>
          <p:cNvPicPr preferRelativeResize="0"/>
          <p:nvPr/>
        </p:nvPicPr>
        <p:blipFill rotWithShape="1">
          <a:blip r:embed="rId3">
            <a:alphaModFix/>
          </a:blip>
          <a:srcRect b="0" l="0" r="0" t="0"/>
          <a:stretch/>
        </p:blipFill>
        <p:spPr>
          <a:xfrm>
            <a:off x="277743" y="4598551"/>
            <a:ext cx="1309128" cy="326033"/>
          </a:xfrm>
          <a:prstGeom prst="rect">
            <a:avLst/>
          </a:prstGeom>
          <a:noFill/>
          <a:ln>
            <a:noFill/>
          </a:ln>
        </p:spPr>
      </p:pic>
      <p:grpSp>
        <p:nvGrpSpPr>
          <p:cNvPr id="728" name="Google Shape;728;p91"/>
          <p:cNvGrpSpPr/>
          <p:nvPr/>
        </p:nvGrpSpPr>
        <p:grpSpPr>
          <a:xfrm>
            <a:off x="-108025" y="810100"/>
            <a:ext cx="1623300" cy="3737112"/>
            <a:chOff x="-108025" y="505300"/>
            <a:chExt cx="1623300" cy="3737112"/>
          </a:xfrm>
        </p:grpSpPr>
        <p:sp>
          <p:nvSpPr>
            <p:cNvPr id="729" name="Google Shape;729;p91"/>
            <p:cNvSpPr/>
            <p:nvPr/>
          </p:nvSpPr>
          <p:spPr>
            <a:xfrm rot="10800000">
              <a:off x="73625" y="505300"/>
              <a:ext cx="1260000" cy="3045300"/>
            </a:xfrm>
            <a:prstGeom prst="round2DiagRect">
              <a:avLst>
                <a:gd fmla="val 0" name="adj1"/>
                <a:gd fmla="val 17764" name="adj2"/>
              </a:avLst>
            </a:prstGeom>
            <a:solidFill>
              <a:srgbClr val="A82C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Calibri"/>
                <a:ea typeface="Calibri"/>
                <a:cs typeface="Calibri"/>
                <a:sym typeface="Calibri"/>
              </a:endParaRPr>
            </a:p>
          </p:txBody>
        </p:sp>
        <p:sp>
          <p:nvSpPr>
            <p:cNvPr id="730" name="Google Shape;730;p91"/>
            <p:cNvSpPr txBox="1"/>
            <p:nvPr/>
          </p:nvSpPr>
          <p:spPr>
            <a:xfrm>
              <a:off x="82625" y="671700"/>
              <a:ext cx="1242000" cy="20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s" sz="1300">
                  <a:solidFill>
                    <a:schemeClr val="lt1"/>
                  </a:solidFill>
                  <a:latin typeface="Calibri"/>
                  <a:ea typeface="Calibri"/>
                  <a:cs typeface="Calibri"/>
                  <a:sym typeface="Calibri"/>
                </a:rPr>
                <a:t>Clear definitions</a:t>
              </a:r>
              <a:endParaRPr b="1" sz="1300">
                <a:solidFill>
                  <a:schemeClr val="lt1"/>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300">
                <a:solidFill>
                  <a:schemeClr val="lt1"/>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b="1" lang="es" sz="1300">
                  <a:solidFill>
                    <a:schemeClr val="lt1"/>
                  </a:solidFill>
                  <a:latin typeface="Calibri"/>
                  <a:ea typeface="Calibri"/>
                  <a:cs typeface="Calibri"/>
                  <a:sym typeface="Calibri"/>
                </a:rPr>
                <a:t>Sex </a:t>
              </a:r>
              <a:r>
                <a:rPr lang="es" sz="1300">
                  <a:solidFill>
                    <a:schemeClr val="lt1"/>
                  </a:solidFill>
                  <a:latin typeface="Calibri"/>
                  <a:ea typeface="Calibri"/>
                  <a:cs typeface="Calibri"/>
                  <a:sym typeface="Calibri"/>
                </a:rPr>
                <a:t>as a biological characteristic; </a:t>
              </a:r>
              <a:r>
                <a:rPr b="1" lang="es" sz="1300">
                  <a:solidFill>
                    <a:schemeClr val="lt1"/>
                  </a:solidFill>
                  <a:latin typeface="Calibri"/>
                  <a:ea typeface="Calibri"/>
                  <a:cs typeface="Calibri"/>
                  <a:sym typeface="Calibri"/>
                </a:rPr>
                <a:t>gender </a:t>
              </a:r>
              <a:r>
                <a:rPr lang="es" sz="1300">
                  <a:solidFill>
                    <a:schemeClr val="lt1"/>
                  </a:solidFill>
                  <a:latin typeface="Calibri"/>
                  <a:ea typeface="Calibri"/>
                  <a:cs typeface="Calibri"/>
                  <a:sym typeface="Calibri"/>
                </a:rPr>
                <a:t>as sociocultural behavior, attitude and identity</a:t>
              </a:r>
              <a:endParaRPr sz="1300">
                <a:solidFill>
                  <a:schemeClr val="lt1"/>
                </a:solidFill>
                <a:latin typeface="Calibri"/>
                <a:ea typeface="Calibri"/>
                <a:cs typeface="Calibri"/>
                <a:sym typeface="Calibri"/>
              </a:endParaRPr>
            </a:p>
          </p:txBody>
        </p:sp>
        <p:sp>
          <p:nvSpPr>
            <p:cNvPr id="731" name="Google Shape;731;p91"/>
            <p:cNvSpPr/>
            <p:nvPr/>
          </p:nvSpPr>
          <p:spPr>
            <a:xfrm>
              <a:off x="-108025" y="3235913"/>
              <a:ext cx="1623300" cy="1006500"/>
            </a:xfrm>
            <a:prstGeom prst="ellipse">
              <a:avLst/>
            </a:prstGeom>
            <a:solidFill>
              <a:srgbClr val="40BEB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Calibri"/>
                  <a:ea typeface="Calibri"/>
                  <a:cs typeface="Calibri"/>
                  <a:sym typeface="Calibri"/>
                </a:rPr>
                <a:t>Avoid confusion in data collection and processing.</a:t>
              </a:r>
              <a:endParaRPr b="1">
                <a:solidFill>
                  <a:schemeClr val="lt1"/>
                </a:solidFill>
                <a:latin typeface="Calibri"/>
                <a:ea typeface="Calibri"/>
                <a:cs typeface="Calibri"/>
                <a:sym typeface="Calibri"/>
              </a:endParaRPr>
            </a:p>
          </p:txBody>
        </p:sp>
      </p:grpSp>
      <p:grpSp>
        <p:nvGrpSpPr>
          <p:cNvPr id="732" name="Google Shape;732;p91"/>
          <p:cNvGrpSpPr/>
          <p:nvPr/>
        </p:nvGrpSpPr>
        <p:grpSpPr>
          <a:xfrm>
            <a:off x="3760338" y="810100"/>
            <a:ext cx="1623300" cy="4107487"/>
            <a:chOff x="3760338" y="518875"/>
            <a:chExt cx="1623300" cy="4107487"/>
          </a:xfrm>
        </p:grpSpPr>
        <p:sp>
          <p:nvSpPr>
            <p:cNvPr id="733" name="Google Shape;733;p91"/>
            <p:cNvSpPr/>
            <p:nvPr/>
          </p:nvSpPr>
          <p:spPr>
            <a:xfrm rot="10800000">
              <a:off x="3941988" y="518875"/>
              <a:ext cx="1260000" cy="3251100"/>
            </a:xfrm>
            <a:prstGeom prst="round2DiagRect">
              <a:avLst>
                <a:gd fmla="val 0" name="adj1"/>
                <a:gd fmla="val 17764" name="adj2"/>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91"/>
            <p:cNvSpPr txBox="1"/>
            <p:nvPr/>
          </p:nvSpPr>
          <p:spPr>
            <a:xfrm>
              <a:off x="3950988" y="671700"/>
              <a:ext cx="1242000" cy="259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200">
                  <a:solidFill>
                    <a:schemeClr val="lt1"/>
                  </a:solidFill>
                  <a:latin typeface="Calibri"/>
                  <a:ea typeface="Calibri"/>
                  <a:cs typeface="Calibri"/>
                  <a:sym typeface="Calibri"/>
                </a:rPr>
                <a:t>Transparency</a:t>
              </a:r>
              <a:endParaRPr b="1" sz="12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lang="es" sz="1200">
                  <a:solidFill>
                    <a:schemeClr val="lt1"/>
                  </a:solidFill>
                  <a:latin typeface="Calibri"/>
                  <a:ea typeface="Calibri"/>
                  <a:cs typeface="Calibri"/>
                  <a:sym typeface="Calibri"/>
                </a:rPr>
                <a:t>Promote </a:t>
              </a:r>
              <a:r>
                <a:rPr b="1" lang="es" sz="1200">
                  <a:solidFill>
                    <a:schemeClr val="lt1"/>
                  </a:solidFill>
                  <a:latin typeface="Calibri"/>
                  <a:ea typeface="Calibri"/>
                  <a:cs typeface="Calibri"/>
                  <a:sym typeface="Calibri"/>
                </a:rPr>
                <a:t>open science</a:t>
              </a:r>
              <a:r>
                <a:rPr lang="es" sz="1200">
                  <a:solidFill>
                    <a:schemeClr val="lt1"/>
                  </a:solidFill>
                  <a:latin typeface="Calibri"/>
                  <a:ea typeface="Calibri"/>
                  <a:cs typeface="Calibri"/>
                  <a:sym typeface="Calibri"/>
                </a:rPr>
                <a:t> and access, reuse. Create </a:t>
              </a:r>
              <a:r>
                <a:rPr b="1" lang="es" sz="1200">
                  <a:solidFill>
                    <a:schemeClr val="lt1"/>
                  </a:solidFill>
                  <a:latin typeface="Calibri"/>
                  <a:ea typeface="Calibri"/>
                  <a:cs typeface="Calibri"/>
                  <a:sym typeface="Calibri"/>
                </a:rPr>
                <a:t>easy-to-use quality indicators</a:t>
              </a:r>
              <a:r>
                <a:rPr lang="es" sz="1200">
                  <a:solidFill>
                    <a:schemeClr val="lt1"/>
                  </a:solidFill>
                  <a:latin typeface="Calibri"/>
                  <a:ea typeface="Calibri"/>
                  <a:cs typeface="Calibri"/>
                  <a:sym typeface="Calibri"/>
                </a:rPr>
                <a:t> for dataset creators and curators</a:t>
              </a:r>
              <a:endParaRPr sz="1200">
                <a:solidFill>
                  <a:schemeClr val="lt1"/>
                </a:solidFill>
                <a:latin typeface="Calibri"/>
                <a:ea typeface="Calibri"/>
                <a:cs typeface="Calibri"/>
                <a:sym typeface="Calibri"/>
              </a:endParaRPr>
            </a:p>
          </p:txBody>
        </p:sp>
        <p:sp>
          <p:nvSpPr>
            <p:cNvPr id="735" name="Google Shape;735;p91"/>
            <p:cNvSpPr/>
            <p:nvPr/>
          </p:nvSpPr>
          <p:spPr>
            <a:xfrm>
              <a:off x="3760338" y="3619863"/>
              <a:ext cx="1623300" cy="1006500"/>
            </a:xfrm>
            <a:prstGeom prst="ellipse">
              <a:avLst/>
            </a:prstGeom>
            <a:solidFill>
              <a:srgbClr val="40BEB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Calibri"/>
                  <a:ea typeface="Calibri"/>
                  <a:cs typeface="Calibri"/>
                  <a:sym typeface="Calibri"/>
                </a:rPr>
                <a:t>Improve accountability</a:t>
              </a:r>
              <a:endParaRPr b="1" sz="1000">
                <a:solidFill>
                  <a:schemeClr val="lt1"/>
                </a:solidFill>
                <a:latin typeface="Calibri"/>
                <a:ea typeface="Calibri"/>
                <a:cs typeface="Calibri"/>
                <a:sym typeface="Calibri"/>
              </a:endParaRPr>
            </a:p>
          </p:txBody>
        </p:sp>
      </p:grpSp>
      <p:grpSp>
        <p:nvGrpSpPr>
          <p:cNvPr id="736" name="Google Shape;736;p91"/>
          <p:cNvGrpSpPr/>
          <p:nvPr/>
        </p:nvGrpSpPr>
        <p:grpSpPr>
          <a:xfrm>
            <a:off x="2470896" y="810100"/>
            <a:ext cx="1623300" cy="3737038"/>
            <a:chOff x="2470896" y="505375"/>
            <a:chExt cx="1623300" cy="3737038"/>
          </a:xfrm>
        </p:grpSpPr>
        <p:sp>
          <p:nvSpPr>
            <p:cNvPr id="737" name="Google Shape;737;p91"/>
            <p:cNvSpPr/>
            <p:nvPr/>
          </p:nvSpPr>
          <p:spPr>
            <a:xfrm flipH="1">
              <a:off x="2652546" y="505375"/>
              <a:ext cx="1260000" cy="3193200"/>
            </a:xfrm>
            <a:prstGeom prst="round2DiagRect">
              <a:avLst>
                <a:gd fmla="val 0" name="adj1"/>
                <a:gd fmla="val 17764" name="adj2"/>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1"/>
            <p:cNvSpPr txBox="1"/>
            <p:nvPr/>
          </p:nvSpPr>
          <p:spPr>
            <a:xfrm>
              <a:off x="2661546" y="671700"/>
              <a:ext cx="1242000" cy="204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s" sz="1200">
                  <a:solidFill>
                    <a:schemeClr val="lt1"/>
                  </a:solidFill>
                  <a:latin typeface="Calibri"/>
                  <a:ea typeface="Calibri"/>
                  <a:cs typeface="Calibri"/>
                  <a:sym typeface="Calibri"/>
                </a:rPr>
                <a:t>Privacy preservation</a:t>
              </a:r>
              <a:endParaRPr b="1" sz="1200">
                <a:solidFill>
                  <a:schemeClr val="lt1"/>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t/>
              </a:r>
              <a:endParaRPr sz="1200">
                <a:solidFill>
                  <a:schemeClr val="lt1"/>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t/>
              </a:r>
              <a:endParaRPr sz="1200">
                <a:solidFill>
                  <a:schemeClr val="lt1"/>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s" sz="1200">
                  <a:solidFill>
                    <a:schemeClr val="lt1"/>
                  </a:solidFill>
                  <a:latin typeface="Calibri"/>
                  <a:ea typeface="Calibri"/>
                  <a:cs typeface="Calibri"/>
                  <a:sym typeface="Calibri"/>
                </a:rPr>
                <a:t>Scientific research aligned with the </a:t>
              </a:r>
              <a:r>
                <a:rPr b="1" lang="es" sz="1200">
                  <a:solidFill>
                    <a:schemeClr val="lt1"/>
                  </a:solidFill>
                  <a:latin typeface="Calibri"/>
                  <a:ea typeface="Calibri"/>
                  <a:cs typeface="Calibri"/>
                  <a:sym typeface="Calibri"/>
                </a:rPr>
                <a:t>ethical and regulatory framework</a:t>
              </a:r>
              <a:endParaRPr b="1" sz="1200">
                <a:solidFill>
                  <a:schemeClr val="lt1"/>
                </a:solidFill>
                <a:latin typeface="Calibri"/>
                <a:ea typeface="Calibri"/>
                <a:cs typeface="Calibri"/>
                <a:sym typeface="Calibri"/>
              </a:endParaRPr>
            </a:p>
          </p:txBody>
        </p:sp>
        <p:sp>
          <p:nvSpPr>
            <p:cNvPr id="739" name="Google Shape;739;p91"/>
            <p:cNvSpPr/>
            <p:nvPr/>
          </p:nvSpPr>
          <p:spPr>
            <a:xfrm>
              <a:off x="2470896" y="3235913"/>
              <a:ext cx="1623300" cy="1006500"/>
            </a:xfrm>
            <a:prstGeom prst="ellipse">
              <a:avLst/>
            </a:prstGeom>
            <a:solidFill>
              <a:srgbClr val="40BEB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Calibri"/>
                  <a:ea typeface="Calibri"/>
                  <a:cs typeface="Calibri"/>
                  <a:sym typeface="Calibri"/>
                </a:rPr>
                <a:t>GDPR, anonymization techniques, synthetic data, genomic data.</a:t>
              </a:r>
              <a:endParaRPr b="1" sz="1000">
                <a:solidFill>
                  <a:schemeClr val="lt1"/>
                </a:solidFill>
                <a:latin typeface="Calibri"/>
                <a:ea typeface="Calibri"/>
                <a:cs typeface="Calibri"/>
                <a:sym typeface="Calibri"/>
              </a:endParaRPr>
            </a:p>
          </p:txBody>
        </p:sp>
      </p:grpSp>
      <p:grpSp>
        <p:nvGrpSpPr>
          <p:cNvPr id="740" name="Google Shape;740;p91"/>
          <p:cNvGrpSpPr/>
          <p:nvPr/>
        </p:nvGrpSpPr>
        <p:grpSpPr>
          <a:xfrm>
            <a:off x="6333271" y="810100"/>
            <a:ext cx="1623300" cy="4120988"/>
            <a:chOff x="6333271" y="505375"/>
            <a:chExt cx="1623300" cy="4120988"/>
          </a:xfrm>
        </p:grpSpPr>
        <p:sp>
          <p:nvSpPr>
            <p:cNvPr id="741" name="Google Shape;741;p91"/>
            <p:cNvSpPr/>
            <p:nvPr/>
          </p:nvSpPr>
          <p:spPr>
            <a:xfrm flipH="1">
              <a:off x="6514921" y="505375"/>
              <a:ext cx="1260000" cy="3588000"/>
            </a:xfrm>
            <a:prstGeom prst="round2DiagRect">
              <a:avLst>
                <a:gd fmla="val 0" name="adj1"/>
                <a:gd fmla="val 17764" name="adj2"/>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1"/>
            <p:cNvSpPr txBox="1"/>
            <p:nvPr/>
          </p:nvSpPr>
          <p:spPr>
            <a:xfrm>
              <a:off x="6523921" y="671700"/>
              <a:ext cx="1242000" cy="204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300">
                  <a:solidFill>
                    <a:schemeClr val="lt1"/>
                  </a:solidFill>
                  <a:latin typeface="Calibri"/>
                  <a:ea typeface="Calibri"/>
                  <a:cs typeface="Calibri"/>
                  <a:sym typeface="Calibri"/>
                </a:rPr>
                <a:t>Social impact</a:t>
              </a:r>
              <a:endParaRPr b="1" sz="13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1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lang="es" sz="1100">
                  <a:solidFill>
                    <a:schemeClr val="lt1"/>
                  </a:solidFill>
                  <a:latin typeface="Calibri"/>
                  <a:ea typeface="Calibri"/>
                  <a:cs typeface="Calibri"/>
                  <a:sym typeface="Calibri"/>
                </a:rPr>
                <a:t>Analyze, understand, spread the </a:t>
              </a:r>
              <a:r>
                <a:rPr b="1" lang="es" sz="1100">
                  <a:solidFill>
                    <a:schemeClr val="lt1"/>
                  </a:solidFill>
                  <a:latin typeface="Calibri"/>
                  <a:ea typeface="Calibri"/>
                  <a:cs typeface="Calibri"/>
                  <a:sym typeface="Calibri"/>
                </a:rPr>
                <a:t>effects of precision medicine</a:t>
              </a:r>
              <a:r>
                <a:rPr lang="es" sz="1100">
                  <a:solidFill>
                    <a:schemeClr val="lt1"/>
                  </a:solidFill>
                  <a:latin typeface="Calibri"/>
                  <a:ea typeface="Calibri"/>
                  <a:cs typeface="Calibri"/>
                  <a:sym typeface="Calibri"/>
                </a:rPr>
                <a:t> in underrepresented communities.</a:t>
              </a:r>
              <a:endParaRPr sz="1100">
                <a:solidFill>
                  <a:schemeClr val="lt1"/>
                </a:solidFill>
                <a:latin typeface="Calibri"/>
                <a:ea typeface="Calibri"/>
                <a:cs typeface="Calibri"/>
                <a:sym typeface="Calibri"/>
              </a:endParaRPr>
            </a:p>
          </p:txBody>
        </p:sp>
        <p:sp>
          <p:nvSpPr>
            <p:cNvPr id="743" name="Google Shape;743;p91"/>
            <p:cNvSpPr/>
            <p:nvPr/>
          </p:nvSpPr>
          <p:spPr>
            <a:xfrm>
              <a:off x="6333271" y="3619863"/>
              <a:ext cx="1623300" cy="1006500"/>
            </a:xfrm>
            <a:prstGeom prst="ellipse">
              <a:avLst/>
            </a:prstGeom>
            <a:solidFill>
              <a:srgbClr val="40BEB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Calibri"/>
                  <a:ea typeface="Calibri"/>
                  <a:cs typeface="Calibri"/>
                  <a:sym typeface="Calibri"/>
                </a:rPr>
                <a:t>Find solutions and build trust</a:t>
              </a:r>
              <a:endParaRPr b="1">
                <a:solidFill>
                  <a:schemeClr val="lt1"/>
                </a:solidFill>
                <a:latin typeface="Calibri"/>
                <a:ea typeface="Calibri"/>
                <a:cs typeface="Calibri"/>
                <a:sym typeface="Calibri"/>
              </a:endParaRPr>
            </a:p>
          </p:txBody>
        </p:sp>
      </p:grpSp>
      <p:grpSp>
        <p:nvGrpSpPr>
          <p:cNvPr id="744" name="Google Shape;744;p91"/>
          <p:cNvGrpSpPr/>
          <p:nvPr/>
        </p:nvGrpSpPr>
        <p:grpSpPr>
          <a:xfrm>
            <a:off x="7628700" y="810100"/>
            <a:ext cx="1623300" cy="3737012"/>
            <a:chOff x="7628700" y="505400"/>
            <a:chExt cx="1623300" cy="3737012"/>
          </a:xfrm>
        </p:grpSpPr>
        <p:sp>
          <p:nvSpPr>
            <p:cNvPr id="745" name="Google Shape;745;p91"/>
            <p:cNvSpPr/>
            <p:nvPr/>
          </p:nvSpPr>
          <p:spPr>
            <a:xfrm rot="10800000">
              <a:off x="7810375" y="505400"/>
              <a:ext cx="1260000" cy="3172200"/>
            </a:xfrm>
            <a:prstGeom prst="round2DiagRect">
              <a:avLst>
                <a:gd fmla="val 0" name="adj1"/>
                <a:gd fmla="val 17764" name="adj2"/>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1"/>
            <p:cNvSpPr txBox="1"/>
            <p:nvPr/>
          </p:nvSpPr>
          <p:spPr>
            <a:xfrm>
              <a:off x="7810400" y="671700"/>
              <a:ext cx="1242000" cy="204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200">
                  <a:solidFill>
                    <a:schemeClr val="lt1"/>
                  </a:solidFill>
                  <a:latin typeface="Calibri"/>
                  <a:ea typeface="Calibri"/>
                  <a:cs typeface="Calibri"/>
                  <a:sym typeface="Calibri"/>
                </a:rPr>
                <a:t>Stakeholder engagement</a:t>
              </a:r>
              <a:endParaRPr b="1" sz="1200">
                <a:solidFill>
                  <a:schemeClr val="lt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lt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s" sz="1200">
                  <a:solidFill>
                    <a:schemeClr val="lt1"/>
                  </a:solidFill>
                  <a:latin typeface="Calibri"/>
                  <a:ea typeface="Calibri"/>
                  <a:cs typeface="Calibri"/>
                  <a:sym typeface="Calibri"/>
                </a:rPr>
                <a:t>Include </a:t>
              </a:r>
              <a:r>
                <a:rPr b="1" lang="es" sz="1200">
                  <a:solidFill>
                    <a:schemeClr val="lt1"/>
                  </a:solidFill>
                  <a:latin typeface="Calibri"/>
                  <a:ea typeface="Calibri"/>
                  <a:cs typeface="Calibri"/>
                  <a:sym typeface="Calibri"/>
                </a:rPr>
                <a:t>participatory and multidisciplinary methods</a:t>
              </a:r>
              <a:r>
                <a:rPr lang="es" sz="1200">
                  <a:solidFill>
                    <a:schemeClr val="lt1"/>
                  </a:solidFill>
                  <a:latin typeface="Calibri"/>
                  <a:ea typeface="Calibri"/>
                  <a:cs typeface="Calibri"/>
                  <a:sym typeface="Calibri"/>
                </a:rPr>
                <a:t> in the phases of design, development, validation and use.</a:t>
              </a:r>
              <a:endParaRPr sz="1200">
                <a:solidFill>
                  <a:schemeClr val="lt1"/>
                </a:solidFill>
                <a:latin typeface="Calibri"/>
                <a:ea typeface="Calibri"/>
                <a:cs typeface="Calibri"/>
                <a:sym typeface="Calibri"/>
              </a:endParaRPr>
            </a:p>
          </p:txBody>
        </p:sp>
        <p:sp>
          <p:nvSpPr>
            <p:cNvPr id="747" name="Google Shape;747;p91"/>
            <p:cNvSpPr/>
            <p:nvPr/>
          </p:nvSpPr>
          <p:spPr>
            <a:xfrm>
              <a:off x="7628700" y="3235913"/>
              <a:ext cx="1623300" cy="1006500"/>
            </a:xfrm>
            <a:prstGeom prst="ellipse">
              <a:avLst/>
            </a:prstGeom>
            <a:solidFill>
              <a:srgbClr val="40BEB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Calibri"/>
                  <a:ea typeface="Calibri"/>
                  <a:cs typeface="Calibri"/>
                  <a:sym typeface="Calibri"/>
                </a:rPr>
                <a:t>Active intervention in decision making</a:t>
              </a:r>
              <a:endParaRPr b="1">
                <a:solidFill>
                  <a:schemeClr val="lt1"/>
                </a:solidFill>
                <a:latin typeface="Calibri"/>
                <a:ea typeface="Calibri"/>
                <a:cs typeface="Calibri"/>
                <a:sym typeface="Calibri"/>
              </a:endParaRPr>
            </a:p>
          </p:txBody>
        </p:sp>
      </p:grpSp>
      <p:grpSp>
        <p:nvGrpSpPr>
          <p:cNvPr id="748" name="Google Shape;748;p91"/>
          <p:cNvGrpSpPr/>
          <p:nvPr/>
        </p:nvGrpSpPr>
        <p:grpSpPr>
          <a:xfrm>
            <a:off x="1181429" y="810100"/>
            <a:ext cx="1623300" cy="3220012"/>
            <a:chOff x="1181429" y="505375"/>
            <a:chExt cx="1623300" cy="3220012"/>
          </a:xfrm>
        </p:grpSpPr>
        <p:sp>
          <p:nvSpPr>
            <p:cNvPr id="749" name="Google Shape;749;p91"/>
            <p:cNvSpPr/>
            <p:nvPr/>
          </p:nvSpPr>
          <p:spPr>
            <a:xfrm flipH="1">
              <a:off x="1363079" y="505375"/>
              <a:ext cx="1260000" cy="2705700"/>
            </a:xfrm>
            <a:prstGeom prst="round2DiagRect">
              <a:avLst>
                <a:gd fmla="val 0" name="adj1"/>
                <a:gd fmla="val 17764" name="adj2"/>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1"/>
            <p:cNvSpPr txBox="1"/>
            <p:nvPr/>
          </p:nvSpPr>
          <p:spPr>
            <a:xfrm>
              <a:off x="1372079" y="671700"/>
              <a:ext cx="1242000" cy="204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s" sz="1300">
                  <a:solidFill>
                    <a:schemeClr val="lt1"/>
                  </a:solidFill>
                  <a:latin typeface="Calibri"/>
                  <a:ea typeface="Calibri"/>
                  <a:cs typeface="Calibri"/>
                  <a:sym typeface="Calibri"/>
                </a:rPr>
                <a:t>Standards</a:t>
              </a:r>
              <a:endParaRPr b="1" sz="1300">
                <a:solidFill>
                  <a:schemeClr val="lt1"/>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t/>
              </a:r>
              <a:endParaRPr sz="1300">
                <a:solidFill>
                  <a:schemeClr val="lt1"/>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t/>
              </a:r>
              <a:endParaRPr sz="1300">
                <a:solidFill>
                  <a:schemeClr val="lt1"/>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t/>
              </a:r>
              <a:endParaRPr sz="1300">
                <a:solidFill>
                  <a:schemeClr val="lt1"/>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s" sz="1300">
                  <a:solidFill>
                    <a:schemeClr val="lt1"/>
                  </a:solidFill>
                  <a:latin typeface="Calibri"/>
                  <a:ea typeface="Calibri"/>
                  <a:cs typeface="Calibri"/>
                  <a:sym typeface="Calibri"/>
                </a:rPr>
                <a:t>Improve </a:t>
              </a:r>
              <a:r>
                <a:rPr b="1" lang="es" sz="1300">
                  <a:solidFill>
                    <a:schemeClr val="lt1"/>
                  </a:solidFill>
                  <a:latin typeface="Calibri"/>
                  <a:ea typeface="Calibri"/>
                  <a:cs typeface="Calibri"/>
                  <a:sym typeface="Calibri"/>
                </a:rPr>
                <a:t>data management </a:t>
              </a:r>
              <a:r>
                <a:rPr lang="es" sz="1300">
                  <a:solidFill>
                    <a:schemeClr val="lt1"/>
                  </a:solidFill>
                  <a:latin typeface="Calibri"/>
                  <a:ea typeface="Calibri"/>
                  <a:cs typeface="Calibri"/>
                  <a:sym typeface="Calibri"/>
                </a:rPr>
                <a:t>and </a:t>
              </a:r>
              <a:r>
                <a:rPr b="1" lang="es" sz="1300">
                  <a:solidFill>
                    <a:schemeClr val="lt1"/>
                  </a:solidFill>
                  <a:latin typeface="Calibri"/>
                  <a:ea typeface="Calibri"/>
                  <a:cs typeface="Calibri"/>
                  <a:sym typeface="Calibri"/>
                </a:rPr>
                <a:t>quality</a:t>
              </a:r>
              <a:endParaRPr b="1" sz="1300">
                <a:solidFill>
                  <a:schemeClr val="lt1"/>
                </a:solidFill>
                <a:latin typeface="Calibri"/>
                <a:ea typeface="Calibri"/>
                <a:cs typeface="Calibri"/>
                <a:sym typeface="Calibri"/>
              </a:endParaRPr>
            </a:p>
          </p:txBody>
        </p:sp>
        <p:sp>
          <p:nvSpPr>
            <p:cNvPr id="751" name="Google Shape;751;p91"/>
            <p:cNvSpPr/>
            <p:nvPr/>
          </p:nvSpPr>
          <p:spPr>
            <a:xfrm>
              <a:off x="1181429" y="2718888"/>
              <a:ext cx="1623300" cy="1006500"/>
            </a:xfrm>
            <a:prstGeom prst="ellipse">
              <a:avLst/>
            </a:prstGeom>
            <a:solidFill>
              <a:srgbClr val="40BEB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chemeClr val="lt1"/>
                  </a:solidFill>
                  <a:latin typeface="Calibri"/>
                  <a:ea typeface="Calibri"/>
                  <a:cs typeface="Calibri"/>
                  <a:sym typeface="Calibri"/>
                </a:rPr>
                <a:t>Allow interoperability, reuse and open access.</a:t>
              </a:r>
              <a:endParaRPr b="1" sz="1000">
                <a:solidFill>
                  <a:schemeClr val="lt1"/>
                </a:solidFill>
                <a:latin typeface="Calibri"/>
                <a:ea typeface="Calibri"/>
                <a:cs typeface="Calibri"/>
                <a:sym typeface="Calibri"/>
              </a:endParaRPr>
            </a:p>
          </p:txBody>
        </p:sp>
      </p:grpSp>
      <p:grpSp>
        <p:nvGrpSpPr>
          <p:cNvPr id="752" name="Google Shape;752;p91"/>
          <p:cNvGrpSpPr/>
          <p:nvPr/>
        </p:nvGrpSpPr>
        <p:grpSpPr>
          <a:xfrm>
            <a:off x="4871029" y="810100"/>
            <a:ext cx="1870800" cy="3737012"/>
            <a:chOff x="4871029" y="505400"/>
            <a:chExt cx="1870800" cy="3737012"/>
          </a:xfrm>
        </p:grpSpPr>
        <p:sp>
          <p:nvSpPr>
            <p:cNvPr id="753" name="Google Shape;753;p91"/>
            <p:cNvSpPr/>
            <p:nvPr/>
          </p:nvSpPr>
          <p:spPr>
            <a:xfrm rot="10800000">
              <a:off x="5231458" y="505400"/>
              <a:ext cx="1260000" cy="3172200"/>
            </a:xfrm>
            <a:prstGeom prst="round2DiagRect">
              <a:avLst>
                <a:gd fmla="val 0" name="adj1"/>
                <a:gd fmla="val 17764" name="adj2"/>
              </a:avLst>
            </a:prstGeom>
            <a:solidFill>
              <a:srgbClr val="B430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1"/>
            <p:cNvSpPr txBox="1"/>
            <p:nvPr/>
          </p:nvSpPr>
          <p:spPr>
            <a:xfrm>
              <a:off x="5237467" y="671700"/>
              <a:ext cx="1242000" cy="204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300">
                  <a:solidFill>
                    <a:schemeClr val="lt1"/>
                  </a:solidFill>
                  <a:latin typeface="Calibri"/>
                  <a:ea typeface="Calibri"/>
                  <a:cs typeface="Calibri"/>
                  <a:sym typeface="Calibri"/>
                </a:rPr>
                <a:t>Education</a:t>
              </a:r>
              <a:endParaRPr b="1" sz="13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3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3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sz="13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lang="es" sz="1300">
                  <a:solidFill>
                    <a:schemeClr val="lt1"/>
                  </a:solidFill>
                  <a:latin typeface="Calibri"/>
                  <a:ea typeface="Calibri"/>
                  <a:cs typeface="Calibri"/>
                  <a:sym typeface="Calibri"/>
                </a:rPr>
                <a:t>Create </a:t>
              </a:r>
              <a:r>
                <a:rPr b="1" lang="es" sz="1300">
                  <a:solidFill>
                    <a:schemeClr val="lt1"/>
                  </a:solidFill>
                  <a:latin typeface="Calibri"/>
                  <a:ea typeface="Calibri"/>
                  <a:cs typeface="Calibri"/>
                  <a:sym typeface="Calibri"/>
                </a:rPr>
                <a:t>awareness </a:t>
              </a:r>
              <a:r>
                <a:rPr lang="es" sz="1300">
                  <a:solidFill>
                    <a:schemeClr val="lt1"/>
                  </a:solidFill>
                  <a:latin typeface="Calibri"/>
                  <a:ea typeface="Calibri"/>
                  <a:cs typeface="Calibri"/>
                  <a:sym typeface="Calibri"/>
                </a:rPr>
                <a:t>and </a:t>
              </a:r>
              <a:r>
                <a:rPr b="1" lang="es" sz="1300">
                  <a:solidFill>
                    <a:schemeClr val="lt1"/>
                  </a:solidFill>
                  <a:latin typeface="Calibri"/>
                  <a:ea typeface="Calibri"/>
                  <a:cs typeface="Calibri"/>
                  <a:sym typeface="Calibri"/>
                </a:rPr>
                <a:t>knowledge</a:t>
              </a:r>
              <a:endParaRPr b="1" sz="1300">
                <a:solidFill>
                  <a:schemeClr val="lt1"/>
                </a:solidFill>
                <a:latin typeface="Calibri"/>
                <a:ea typeface="Calibri"/>
                <a:cs typeface="Calibri"/>
                <a:sym typeface="Calibri"/>
              </a:endParaRPr>
            </a:p>
          </p:txBody>
        </p:sp>
        <p:sp>
          <p:nvSpPr>
            <p:cNvPr id="755" name="Google Shape;755;p91"/>
            <p:cNvSpPr/>
            <p:nvPr/>
          </p:nvSpPr>
          <p:spPr>
            <a:xfrm>
              <a:off x="4871029" y="3235913"/>
              <a:ext cx="1870800" cy="1006500"/>
            </a:xfrm>
            <a:prstGeom prst="ellipse">
              <a:avLst/>
            </a:prstGeom>
            <a:solidFill>
              <a:srgbClr val="40BEB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800">
                  <a:solidFill>
                    <a:schemeClr val="lt1"/>
                  </a:solidFill>
                  <a:latin typeface="Calibri"/>
                  <a:ea typeface="Calibri"/>
                  <a:cs typeface="Calibri"/>
                  <a:sym typeface="Calibri"/>
                </a:rPr>
                <a:t>Include diversity in data set creation, research practice, and university curricula</a:t>
              </a:r>
              <a:endParaRPr b="1" sz="800">
                <a:solidFill>
                  <a:schemeClr val="lt1"/>
                </a:solidFill>
                <a:latin typeface="Calibri"/>
                <a:ea typeface="Calibri"/>
                <a:cs typeface="Calibri"/>
                <a:sym typeface="Calibri"/>
              </a:endParaRPr>
            </a:p>
          </p:txBody>
        </p:sp>
      </p:grpSp>
      <p:sp>
        <p:nvSpPr>
          <p:cNvPr id="756" name="Google Shape;756;p91"/>
          <p:cNvSpPr txBox="1"/>
          <p:nvPr/>
        </p:nvSpPr>
        <p:spPr>
          <a:xfrm>
            <a:off x="2250900" y="98075"/>
            <a:ext cx="4642200" cy="5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800">
                <a:solidFill>
                  <a:srgbClr val="7030A0"/>
                </a:solidFill>
              </a:rPr>
              <a:t>FAIR-X principles</a:t>
            </a:r>
            <a:endParaRPr>
              <a:solidFill>
                <a:schemeClr val="dk1"/>
              </a:solidFill>
            </a:endParaRPr>
          </a:p>
        </p:txBody>
      </p:sp>
      <p:pic>
        <p:nvPicPr>
          <p:cNvPr id="757" name="Google Shape;757;p91"/>
          <p:cNvPicPr preferRelativeResize="0"/>
          <p:nvPr/>
        </p:nvPicPr>
        <p:blipFill rotWithShape="1">
          <a:blip r:embed="rId4">
            <a:alphaModFix/>
          </a:blip>
          <a:srcRect b="0" l="0" r="0" t="0"/>
          <a:stretch/>
        </p:blipFill>
        <p:spPr>
          <a:xfrm>
            <a:off x="7464030" y="131841"/>
            <a:ext cx="1541285" cy="43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9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63" name="Google Shape;763;p92"/>
          <p:cNvSpPr txBox="1"/>
          <p:nvPr/>
        </p:nvSpPr>
        <p:spPr>
          <a:xfrm>
            <a:off x="1446450" y="1439850"/>
            <a:ext cx="6251100" cy="2071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124484"/>
              </a:buClr>
              <a:buSzPts val="4500"/>
              <a:buFont typeface="Calibri"/>
              <a:buNone/>
            </a:pPr>
            <a:r>
              <a:rPr b="1" lang="es" sz="4500">
                <a:solidFill>
                  <a:srgbClr val="124484"/>
                </a:solidFill>
                <a:latin typeface="Calibri"/>
                <a:ea typeface="Calibri"/>
                <a:cs typeface="Calibri"/>
                <a:sym typeface="Calibri"/>
              </a:rPr>
              <a:t>Conclusions</a:t>
            </a:r>
            <a:endParaRPr b="1" sz="4500">
              <a:solidFill>
                <a:srgbClr val="12448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La Declaración Universal de Derechos Humanos" id="185" name="Google Shape;185;p37"/>
          <p:cNvPicPr preferRelativeResize="0"/>
          <p:nvPr/>
        </p:nvPicPr>
        <p:blipFill rotWithShape="1">
          <a:blip r:embed="rId3">
            <a:alphaModFix/>
          </a:blip>
          <a:srcRect b="0" l="0" r="0" t="0"/>
          <a:stretch/>
        </p:blipFill>
        <p:spPr>
          <a:xfrm>
            <a:off x="282469" y="877051"/>
            <a:ext cx="3198394" cy="4162294"/>
          </a:xfrm>
          <a:prstGeom prst="rect">
            <a:avLst/>
          </a:prstGeom>
          <a:noFill/>
          <a:ln>
            <a:noFill/>
          </a:ln>
        </p:spPr>
      </p:pic>
      <p:sp>
        <p:nvSpPr>
          <p:cNvPr id="186" name="Google Shape;186;p37"/>
          <p:cNvSpPr/>
          <p:nvPr/>
        </p:nvSpPr>
        <p:spPr>
          <a:xfrm>
            <a:off x="4299250" y="1870375"/>
            <a:ext cx="4255800" cy="2328300"/>
          </a:xfrm>
          <a:custGeom>
            <a:rect b="b" l="l" r="r" t="t"/>
            <a:pathLst>
              <a:path extrusionOk="0" h="120000" w="120000">
                <a:moveTo>
                  <a:pt x="0" y="0"/>
                </a:moveTo>
                <a:lnTo>
                  <a:pt x="120000" y="0"/>
                </a:lnTo>
                <a:lnTo>
                  <a:pt x="120000" y="120000"/>
                </a:lnTo>
                <a:lnTo>
                  <a:pt x="0" y="120000"/>
                </a:lnTo>
                <a:close/>
              </a:path>
              <a:path extrusionOk="0" fill="none" h="120000" w="120000">
                <a:moveTo>
                  <a:pt x="-8064" y="0"/>
                </a:moveTo>
                <a:close/>
              </a:path>
              <a:path extrusionOk="0" fill="none" h="120000" w="120000">
                <a:moveTo>
                  <a:pt x="-8064" y="78473"/>
                </a:moveTo>
                <a:lnTo>
                  <a:pt x="-23419" y="111953"/>
                </a:lnTo>
              </a:path>
            </a:pathLst>
          </a:custGeom>
          <a:noFill/>
          <a:ln cap="flat" cmpd="sng" w="10775">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1800"/>
              </a:spcBef>
              <a:spcAft>
                <a:spcPts val="0"/>
              </a:spcAft>
              <a:buClr>
                <a:schemeClr val="dk1"/>
              </a:buClr>
              <a:buSzPts val="1100"/>
              <a:buFont typeface="Arial"/>
              <a:buNone/>
            </a:pPr>
            <a:r>
              <a:rPr b="1" i="0" lang="es" sz="1700" u="none" cap="none" strike="noStrike">
                <a:solidFill>
                  <a:schemeClr val="dk1"/>
                </a:solidFill>
                <a:highlight>
                  <a:srgbClr val="FFFFFF"/>
                </a:highlight>
                <a:latin typeface="Arial"/>
                <a:ea typeface="Arial"/>
                <a:cs typeface="Arial"/>
                <a:sym typeface="Arial"/>
              </a:rPr>
              <a:t>Article 27</a:t>
            </a:r>
            <a:endParaRPr b="1" i="0" sz="1700" u="none" cap="none" strike="noStrike">
              <a:solidFill>
                <a:schemeClr val="dk1"/>
              </a:solidFill>
              <a:highlight>
                <a:srgbClr val="FFFFFF"/>
              </a:highlight>
              <a:latin typeface="Arial"/>
              <a:ea typeface="Arial"/>
              <a:cs typeface="Arial"/>
              <a:sym typeface="Arial"/>
            </a:endParaRPr>
          </a:p>
          <a:p>
            <a:pPr indent="0" lvl="0" marL="0" marR="0" rtl="0" algn="l">
              <a:lnSpc>
                <a:spcPct val="150000"/>
              </a:lnSpc>
              <a:spcBef>
                <a:spcPts val="2200"/>
              </a:spcBef>
              <a:spcAft>
                <a:spcPts val="1200"/>
              </a:spcAft>
              <a:buClr>
                <a:srgbClr val="000000"/>
              </a:buClr>
              <a:buSzPts val="1600"/>
              <a:buFont typeface="Arial"/>
              <a:buNone/>
            </a:pPr>
            <a:r>
              <a:rPr b="1" i="0" lang="es" sz="1600" u="none" cap="none" strike="noStrike">
                <a:solidFill>
                  <a:srgbClr val="333333"/>
                </a:solidFill>
                <a:highlight>
                  <a:srgbClr val="FFFFFF"/>
                </a:highlight>
                <a:latin typeface="Roboto"/>
                <a:ea typeface="Roboto"/>
                <a:cs typeface="Roboto"/>
                <a:sym typeface="Roboto"/>
              </a:rPr>
              <a:t>Everyone has the right freely to participate </a:t>
            </a:r>
            <a:r>
              <a:rPr b="0" i="0" lang="es" sz="1600" u="none" cap="none" strike="noStrike">
                <a:solidFill>
                  <a:srgbClr val="333333"/>
                </a:solidFill>
                <a:highlight>
                  <a:srgbClr val="FFFFFF"/>
                </a:highlight>
                <a:latin typeface="Roboto"/>
                <a:ea typeface="Roboto"/>
                <a:cs typeface="Roboto"/>
                <a:sym typeface="Roboto"/>
              </a:rPr>
              <a:t>in the cultural life of the community, to enjoy the arts an</a:t>
            </a:r>
            <a:r>
              <a:rPr b="1" i="0" lang="es" sz="1600" u="none" cap="none" strike="noStrike">
                <a:solidFill>
                  <a:srgbClr val="333333"/>
                </a:solidFill>
                <a:highlight>
                  <a:srgbClr val="FFFFFF"/>
                </a:highlight>
                <a:latin typeface="Roboto"/>
                <a:ea typeface="Roboto"/>
                <a:cs typeface="Roboto"/>
                <a:sym typeface="Roboto"/>
              </a:rPr>
              <a:t>d to share in scientific advancement and its benefits.</a:t>
            </a:r>
            <a:endParaRPr b="1" i="0" sz="1600" u="none" cap="none" strike="noStrike">
              <a:solidFill>
                <a:srgbClr val="333333"/>
              </a:solidFill>
              <a:highlight>
                <a:srgbClr val="FFFFFF"/>
              </a:highlight>
              <a:latin typeface="Roboto"/>
              <a:ea typeface="Roboto"/>
              <a:cs typeface="Roboto"/>
              <a:sym typeface="Roboto"/>
            </a:endParaRPr>
          </a:p>
        </p:txBody>
      </p:sp>
      <p:pic>
        <p:nvPicPr>
          <p:cNvPr id="187" name="Google Shape;187;p37"/>
          <p:cNvPicPr preferRelativeResize="0"/>
          <p:nvPr/>
        </p:nvPicPr>
        <p:blipFill rotWithShape="1">
          <a:blip r:embed="rId4">
            <a:alphaModFix/>
          </a:blip>
          <a:srcRect b="0" l="0" r="0" t="0"/>
          <a:stretch/>
        </p:blipFill>
        <p:spPr>
          <a:xfrm>
            <a:off x="277743" y="4598551"/>
            <a:ext cx="1309128" cy="326033"/>
          </a:xfrm>
          <a:prstGeom prst="rect">
            <a:avLst/>
          </a:prstGeom>
          <a:noFill/>
          <a:ln>
            <a:noFill/>
          </a:ln>
        </p:spPr>
      </p:pic>
      <p:sp>
        <p:nvSpPr>
          <p:cNvPr id="188" name="Google Shape;188;p37"/>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89" name="Google Shape;189;p37"/>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90" name="Google Shape;190;p37"/>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191" name="Google Shape;191;p37"/>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115000"/>
              </a:lnSpc>
              <a:spcBef>
                <a:spcPts val="0"/>
              </a:spcBef>
              <a:spcAft>
                <a:spcPts val="0"/>
              </a:spcAft>
              <a:buSzPct val="45833"/>
              <a:buFont typeface="Montserrat"/>
              <a:buNone/>
            </a:pPr>
            <a:r>
              <a:rPr b="1" lang="es" sz="2400">
                <a:solidFill>
                  <a:schemeClr val="lt1"/>
                </a:solidFill>
                <a:latin typeface="Montserrat"/>
                <a:ea typeface="Montserrat"/>
                <a:cs typeface="Montserrat"/>
                <a:sym typeface="Montserrat"/>
              </a:rPr>
              <a:t>AI and Society: social impact and ethical aspects</a:t>
            </a:r>
            <a:endParaRPr b="1" sz="24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p:nvPr/>
        </p:nvSpPr>
        <p:spPr>
          <a:xfrm>
            <a:off x="4763681" y="1137563"/>
            <a:ext cx="4024500" cy="1373400"/>
          </a:xfrm>
          <a:prstGeom prst="rect">
            <a:avLst/>
          </a:prstGeom>
          <a:noFill/>
          <a:ln>
            <a:noFill/>
          </a:ln>
        </p:spPr>
        <p:txBody>
          <a:bodyPr anchorCtr="0" anchor="t" bIns="34275" lIns="68575" spcFirstLastPara="1" rIns="68575" wrap="square" tIns="34275">
            <a:noAutofit/>
          </a:bodyPr>
          <a:lstStyle/>
          <a:p>
            <a:pPr indent="0" lvl="0" marL="0" marR="0" rtl="0" algn="just">
              <a:lnSpc>
                <a:spcPct val="150000"/>
              </a:lnSpc>
              <a:spcBef>
                <a:spcPts val="500"/>
              </a:spcBef>
              <a:spcAft>
                <a:spcPts val="0"/>
              </a:spcAft>
              <a:buClr>
                <a:srgbClr val="000000"/>
              </a:buClr>
              <a:buSzPts val="1400"/>
              <a:buFont typeface="Arial"/>
              <a:buNone/>
            </a:pPr>
            <a:r>
              <a:rPr b="0" i="0" lang="es" sz="1500" u="none" cap="none" strike="noStrike">
                <a:solidFill>
                  <a:schemeClr val="dk1"/>
                </a:solidFill>
                <a:highlight>
                  <a:srgbClr val="FFFFFF"/>
                </a:highlight>
                <a:latin typeface="Arial"/>
                <a:ea typeface="Arial"/>
                <a:cs typeface="Arial"/>
                <a:sym typeface="Arial"/>
              </a:rPr>
              <a:t>Social impact are the social improvements achieved as a consequence of implementing the results of a particular research project or study. Our societies have already defined societal challenges and goals (such as EU2020 targets, UN Sustainable Development Goals, etc.) and need research developments and innovations to address them.</a:t>
            </a:r>
            <a:endParaRPr b="0" i="0" sz="1500" u="none" cap="none" strike="noStrike">
              <a:solidFill>
                <a:schemeClr val="dk1"/>
              </a:solidFill>
              <a:latin typeface="Arial"/>
              <a:ea typeface="Arial"/>
              <a:cs typeface="Arial"/>
              <a:sym typeface="Arial"/>
            </a:endParaRPr>
          </a:p>
        </p:txBody>
      </p:sp>
      <p:pic>
        <p:nvPicPr>
          <p:cNvPr descr="C:\Users\MAR\Desktop\R. Brusel·les\laboratorio-001.jpg" id="197" name="Google Shape;197;p38"/>
          <p:cNvPicPr preferRelativeResize="0"/>
          <p:nvPr/>
        </p:nvPicPr>
        <p:blipFill rotWithShape="1">
          <a:blip r:embed="rId3">
            <a:alphaModFix/>
          </a:blip>
          <a:srcRect b="0" l="0" r="0" t="0"/>
          <a:stretch/>
        </p:blipFill>
        <p:spPr>
          <a:xfrm>
            <a:off x="0" y="0"/>
            <a:ext cx="4416029" cy="5143501"/>
          </a:xfrm>
          <a:prstGeom prst="rect">
            <a:avLst/>
          </a:prstGeom>
          <a:noFill/>
          <a:ln>
            <a:noFill/>
          </a:ln>
        </p:spPr>
      </p:pic>
      <p:grpSp>
        <p:nvGrpSpPr>
          <p:cNvPr id="198" name="Google Shape;198;p38"/>
          <p:cNvGrpSpPr/>
          <p:nvPr/>
        </p:nvGrpSpPr>
        <p:grpSpPr>
          <a:xfrm>
            <a:off x="6722269" y="4224338"/>
            <a:ext cx="2009808" cy="550060"/>
            <a:chOff x="0" y="0"/>
            <a:chExt cx="2372015" cy="536906"/>
          </a:xfrm>
        </p:grpSpPr>
        <p:pic>
          <p:nvPicPr>
            <p:cNvPr descr="EU and 7th programme logo.jpg" id="199" name="Google Shape;199;p38"/>
            <p:cNvPicPr preferRelativeResize="0"/>
            <p:nvPr/>
          </p:nvPicPr>
          <p:blipFill rotWithShape="1">
            <a:blip r:embed="rId4">
              <a:alphaModFix/>
            </a:blip>
            <a:srcRect b="0" l="56489" r="0" t="-4482"/>
            <a:stretch/>
          </p:blipFill>
          <p:spPr>
            <a:xfrm>
              <a:off x="1853561" y="36369"/>
              <a:ext cx="518454" cy="457383"/>
            </a:xfrm>
            <a:prstGeom prst="rect">
              <a:avLst/>
            </a:prstGeom>
            <a:noFill/>
            <a:ln>
              <a:noFill/>
            </a:ln>
          </p:spPr>
        </p:pic>
        <p:pic>
          <p:nvPicPr>
            <p:cNvPr descr="ole2.bmp" id="200" name="Google Shape;200;p38"/>
            <p:cNvPicPr preferRelativeResize="0"/>
            <p:nvPr/>
          </p:nvPicPr>
          <p:blipFill rotWithShape="1">
            <a:blip r:embed="rId5">
              <a:alphaModFix/>
            </a:blip>
            <a:srcRect b="0" l="0" r="0" t="0"/>
            <a:stretch/>
          </p:blipFill>
          <p:spPr>
            <a:xfrm>
              <a:off x="1203816" y="0"/>
              <a:ext cx="518453" cy="536906"/>
            </a:xfrm>
            <a:prstGeom prst="rect">
              <a:avLst/>
            </a:prstGeom>
            <a:noFill/>
            <a:ln>
              <a:noFill/>
            </a:ln>
          </p:spPr>
        </p:pic>
        <p:pic>
          <p:nvPicPr>
            <p:cNvPr descr="IMPACT-EV" id="201" name="Google Shape;201;p38"/>
            <p:cNvPicPr preferRelativeResize="0"/>
            <p:nvPr/>
          </p:nvPicPr>
          <p:blipFill rotWithShape="1">
            <a:blip r:embed="rId6">
              <a:alphaModFix/>
            </a:blip>
            <a:srcRect b="0" l="0" r="0" t="0"/>
            <a:stretch/>
          </p:blipFill>
          <p:spPr>
            <a:xfrm>
              <a:off x="0" y="48355"/>
              <a:ext cx="1107563" cy="397196"/>
            </a:xfrm>
            <a:prstGeom prst="rect">
              <a:avLst/>
            </a:prstGeom>
            <a:noFill/>
            <a:ln>
              <a:noFill/>
            </a:ln>
          </p:spPr>
        </p:pic>
      </p:grpSp>
      <p:sp>
        <p:nvSpPr>
          <p:cNvPr id="202" name="Google Shape;202;p38"/>
          <p:cNvSpPr txBox="1"/>
          <p:nvPr/>
        </p:nvSpPr>
        <p:spPr>
          <a:xfrm>
            <a:off x="3617818" y="507781"/>
            <a:ext cx="4808700" cy="57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1F497D"/>
              </a:buClr>
              <a:buSzPts val="2700"/>
              <a:buFont typeface="Arial"/>
              <a:buNone/>
            </a:pPr>
            <a:r>
              <a:rPr b="1" i="0" lang="es" sz="2600" u="none" cap="none" strike="noStrike">
                <a:solidFill>
                  <a:srgbClr val="1F497D"/>
                </a:solidFill>
                <a:latin typeface="Montserrat"/>
                <a:ea typeface="Montserrat"/>
                <a:cs typeface="Montserrat"/>
                <a:sym typeface="Montserrat"/>
              </a:rPr>
              <a:t>SOCIAL IMPACT</a:t>
            </a:r>
            <a:endParaRPr i="0" sz="2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p:nvPr/>
        </p:nvSpPr>
        <p:spPr>
          <a:xfrm>
            <a:off x="698700" y="992439"/>
            <a:ext cx="7953000" cy="3231900"/>
          </a:xfrm>
          <a:prstGeom prst="rect">
            <a:avLst/>
          </a:prstGeom>
          <a:noFill/>
          <a:ln>
            <a:noFill/>
          </a:ln>
        </p:spPr>
        <p:txBody>
          <a:bodyPr anchorCtr="0" anchor="t" bIns="34275" lIns="68575" spcFirstLastPara="1" rIns="68575" wrap="square" tIns="34275">
            <a:noAutofit/>
          </a:bodyPr>
          <a:lstStyle/>
          <a:p>
            <a:pPr indent="-260350" lvl="0" marL="342900" marR="0" rtl="0" algn="just">
              <a:lnSpc>
                <a:spcPct val="150000"/>
              </a:lnSpc>
              <a:spcBef>
                <a:spcPts val="0"/>
              </a:spcBef>
              <a:spcAft>
                <a:spcPts val="0"/>
              </a:spcAft>
              <a:buClr>
                <a:srgbClr val="000000"/>
              </a:buClr>
              <a:buSzPts val="1500"/>
              <a:buFont typeface="Arial"/>
              <a:buAutoNum type="arabicPeriod"/>
            </a:pPr>
            <a:r>
              <a:rPr b="1" i="0" lang="es" sz="1500" u="none" cap="none" strike="noStrike">
                <a:solidFill>
                  <a:srgbClr val="000000"/>
                </a:solidFill>
                <a:latin typeface="Arial"/>
                <a:ea typeface="Arial"/>
                <a:cs typeface="Arial"/>
                <a:sym typeface="Arial"/>
              </a:rPr>
              <a:t>Connection</a:t>
            </a:r>
            <a:r>
              <a:rPr b="0" i="0" lang="es" sz="1500" u="none" cap="none" strike="noStrike">
                <a:solidFill>
                  <a:srgbClr val="000000"/>
                </a:solidFill>
                <a:latin typeface="Arial"/>
                <a:ea typeface="Arial"/>
                <a:cs typeface="Arial"/>
                <a:sym typeface="Arial"/>
              </a:rPr>
              <a:t> to UN Sustainable Development Goals, </a:t>
            </a:r>
            <a:r>
              <a:rPr lang="es" sz="1500"/>
              <a:t>EU 2020</a:t>
            </a:r>
            <a:r>
              <a:rPr b="0" i="0" lang="es" sz="1500" u="none" cap="none" strike="noStrike">
                <a:solidFill>
                  <a:srgbClr val="000000"/>
                </a:solidFill>
                <a:latin typeface="Arial"/>
                <a:ea typeface="Arial"/>
                <a:cs typeface="Arial"/>
                <a:sym typeface="Arial"/>
              </a:rPr>
              <a:t> targets or other similar official targets.</a:t>
            </a:r>
            <a:endParaRPr b="0" i="0" sz="1500" u="none" cap="none" strike="noStrike">
              <a:solidFill>
                <a:srgbClr val="000000"/>
              </a:solidFill>
              <a:latin typeface="Arial"/>
              <a:ea typeface="Arial"/>
              <a:cs typeface="Arial"/>
              <a:sym typeface="Arial"/>
            </a:endParaRPr>
          </a:p>
          <a:p>
            <a:pPr indent="-260350" lvl="0" marL="342900" marR="0" rtl="0" algn="just">
              <a:lnSpc>
                <a:spcPct val="150000"/>
              </a:lnSpc>
              <a:spcBef>
                <a:spcPts val="0"/>
              </a:spcBef>
              <a:spcAft>
                <a:spcPts val="0"/>
              </a:spcAft>
              <a:buClr>
                <a:srgbClr val="000000"/>
              </a:buClr>
              <a:buSzPts val="1500"/>
              <a:buFont typeface="Arial"/>
              <a:buAutoNum type="arabicPeriod"/>
            </a:pPr>
            <a:r>
              <a:rPr b="0" i="0" lang="es" sz="1500" u="none" cap="none" strike="noStrike">
                <a:solidFill>
                  <a:srgbClr val="000000"/>
                </a:solidFill>
                <a:latin typeface="Arial"/>
                <a:ea typeface="Arial"/>
                <a:cs typeface="Arial"/>
                <a:sym typeface="Arial"/>
              </a:rPr>
              <a:t>Percentage of </a:t>
            </a:r>
            <a:r>
              <a:rPr b="1" i="0" lang="es" sz="1500" u="none" cap="none" strike="noStrike">
                <a:solidFill>
                  <a:srgbClr val="000000"/>
                </a:solidFill>
                <a:latin typeface="Arial"/>
                <a:ea typeface="Arial"/>
                <a:cs typeface="Arial"/>
                <a:sym typeface="Arial"/>
              </a:rPr>
              <a:t>improvement</a:t>
            </a:r>
            <a:r>
              <a:rPr b="0" i="0" lang="es" sz="1500" u="none" cap="none" strike="noStrike">
                <a:solidFill>
                  <a:srgbClr val="000000"/>
                </a:solidFill>
                <a:latin typeface="Arial"/>
                <a:ea typeface="Arial"/>
                <a:cs typeface="Arial"/>
                <a:sym typeface="Arial"/>
              </a:rPr>
              <a:t> achieved in relation to the starting situation.</a:t>
            </a:r>
            <a:endParaRPr b="0" i="0" sz="1500" u="none" cap="none" strike="noStrike">
              <a:solidFill>
                <a:srgbClr val="000000"/>
              </a:solidFill>
              <a:latin typeface="Arial"/>
              <a:ea typeface="Arial"/>
              <a:cs typeface="Arial"/>
              <a:sym typeface="Arial"/>
            </a:endParaRPr>
          </a:p>
          <a:p>
            <a:pPr indent="-260350" lvl="0" marL="342900" marR="0" rtl="0" algn="just">
              <a:lnSpc>
                <a:spcPct val="150000"/>
              </a:lnSpc>
              <a:spcBef>
                <a:spcPts val="0"/>
              </a:spcBef>
              <a:spcAft>
                <a:spcPts val="0"/>
              </a:spcAft>
              <a:buClr>
                <a:srgbClr val="000000"/>
              </a:buClr>
              <a:buSzPts val="1500"/>
              <a:buFont typeface="Arial"/>
              <a:buAutoNum type="arabicPeriod"/>
            </a:pPr>
            <a:r>
              <a:rPr b="1" i="0" lang="es" sz="1500" u="none" cap="none" strike="noStrike">
                <a:solidFill>
                  <a:srgbClr val="000000"/>
                </a:solidFill>
                <a:latin typeface="Arial"/>
                <a:ea typeface="Arial"/>
                <a:cs typeface="Arial"/>
                <a:sym typeface="Arial"/>
              </a:rPr>
              <a:t>Transferability</a:t>
            </a:r>
            <a:r>
              <a:rPr b="0" i="0" lang="es" sz="1500" u="none" cap="none" strike="noStrike">
                <a:solidFill>
                  <a:srgbClr val="000000"/>
                </a:solidFill>
                <a:latin typeface="Arial"/>
                <a:ea typeface="Arial"/>
                <a:cs typeface="Arial"/>
                <a:sym typeface="Arial"/>
              </a:rPr>
              <a:t> of the impact, the actions developed based on project’s findings have been transferred to other contexts besides the original one.</a:t>
            </a:r>
            <a:endParaRPr b="0" i="0" sz="1500" u="none" cap="none" strike="noStrike">
              <a:solidFill>
                <a:srgbClr val="000000"/>
              </a:solidFill>
              <a:latin typeface="Arial"/>
              <a:ea typeface="Arial"/>
              <a:cs typeface="Arial"/>
              <a:sym typeface="Arial"/>
            </a:endParaRPr>
          </a:p>
          <a:p>
            <a:pPr indent="-260350" lvl="0" marL="342900" marR="0" rtl="0" algn="just">
              <a:lnSpc>
                <a:spcPct val="150000"/>
              </a:lnSpc>
              <a:spcBef>
                <a:spcPts val="0"/>
              </a:spcBef>
              <a:spcAft>
                <a:spcPts val="0"/>
              </a:spcAft>
              <a:buClr>
                <a:srgbClr val="000000"/>
              </a:buClr>
              <a:buSzPts val="1500"/>
              <a:buFont typeface="Arial"/>
              <a:buAutoNum type="arabicPeriod"/>
            </a:pPr>
            <a:r>
              <a:rPr b="1" i="0" lang="es" sz="1500" u="none" cap="none" strike="noStrike">
                <a:solidFill>
                  <a:srgbClr val="000000"/>
                </a:solidFill>
                <a:latin typeface="Arial"/>
                <a:ea typeface="Arial"/>
                <a:cs typeface="Arial"/>
                <a:sym typeface="Arial"/>
              </a:rPr>
              <a:t>Social impact published</a:t>
            </a:r>
            <a:r>
              <a:rPr b="0" i="0" lang="es" sz="1500" u="none" cap="none" strike="noStrike">
                <a:solidFill>
                  <a:srgbClr val="000000"/>
                </a:solidFill>
                <a:latin typeface="Arial"/>
                <a:ea typeface="Arial"/>
                <a:cs typeface="Arial"/>
                <a:sym typeface="Arial"/>
              </a:rPr>
              <a:t> on scientific journals (with recognized impact), governmental or non-governmental official bodies</a:t>
            </a:r>
            <a:r>
              <a:rPr lang="es" sz="1500"/>
              <a:t>.</a:t>
            </a:r>
            <a:endParaRPr b="0" i="0" sz="1500" u="none" cap="none" strike="noStrike">
              <a:solidFill>
                <a:srgbClr val="000000"/>
              </a:solidFill>
              <a:latin typeface="Arial"/>
              <a:ea typeface="Arial"/>
              <a:cs typeface="Arial"/>
              <a:sym typeface="Arial"/>
            </a:endParaRPr>
          </a:p>
          <a:p>
            <a:pPr indent="-260350" lvl="0" marL="342900" marR="0" rtl="0" algn="just">
              <a:lnSpc>
                <a:spcPct val="150000"/>
              </a:lnSpc>
              <a:spcBef>
                <a:spcPts val="0"/>
              </a:spcBef>
              <a:spcAft>
                <a:spcPts val="0"/>
              </a:spcAft>
              <a:buClr>
                <a:srgbClr val="000000"/>
              </a:buClr>
              <a:buSzPts val="1500"/>
              <a:buFont typeface="Arial"/>
              <a:buAutoNum type="arabicPeriod"/>
            </a:pPr>
            <a:r>
              <a:rPr b="1" i="0" lang="es" sz="1500" u="none" cap="none" strike="noStrike">
                <a:solidFill>
                  <a:srgbClr val="000000"/>
                </a:solidFill>
                <a:latin typeface="Arial"/>
                <a:ea typeface="Arial"/>
                <a:cs typeface="Arial"/>
                <a:sym typeface="Arial"/>
              </a:rPr>
              <a:t>Sustainability, </a:t>
            </a:r>
            <a:r>
              <a:rPr b="0" i="0" lang="es" sz="1500" u="none" cap="none" strike="noStrike">
                <a:solidFill>
                  <a:srgbClr val="000000"/>
                </a:solidFill>
                <a:latin typeface="Arial"/>
                <a:ea typeface="Arial"/>
                <a:cs typeface="Arial"/>
                <a:sym typeface="Arial"/>
              </a:rPr>
              <a:t>the impact achieved by the action developed based on the project’s findings has showed to be sustainable throughout time</a:t>
            </a:r>
            <a:r>
              <a:rPr lang="es" sz="1500"/>
              <a:t>.</a:t>
            </a:r>
            <a:endParaRPr b="0" i="0" sz="1500" u="none" cap="none" strike="noStrike">
              <a:solidFill>
                <a:srgbClr val="000000"/>
              </a:solidFill>
              <a:latin typeface="Arial"/>
              <a:ea typeface="Arial"/>
              <a:cs typeface="Arial"/>
              <a:sym typeface="Arial"/>
            </a:endParaRPr>
          </a:p>
          <a:p>
            <a:pPr indent="0" lvl="0" marL="0" marR="0" rtl="0" algn="just">
              <a:lnSpc>
                <a:spcPct val="150000"/>
              </a:lnSpc>
              <a:spcBef>
                <a:spcPts val="1600"/>
              </a:spcBef>
              <a:spcAft>
                <a:spcPts val="0"/>
              </a:spcAft>
              <a:buClr>
                <a:schemeClr val="dk1"/>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208" name="Google Shape;208;p39"/>
          <p:cNvGrpSpPr/>
          <p:nvPr/>
        </p:nvGrpSpPr>
        <p:grpSpPr>
          <a:xfrm>
            <a:off x="6722269" y="4224338"/>
            <a:ext cx="2009808" cy="550060"/>
            <a:chOff x="0" y="0"/>
            <a:chExt cx="2372015" cy="536906"/>
          </a:xfrm>
        </p:grpSpPr>
        <p:pic>
          <p:nvPicPr>
            <p:cNvPr descr="EU and 7th programme logo.jpg" id="209" name="Google Shape;209;p39"/>
            <p:cNvPicPr preferRelativeResize="0"/>
            <p:nvPr/>
          </p:nvPicPr>
          <p:blipFill rotWithShape="1">
            <a:blip r:embed="rId3">
              <a:alphaModFix/>
            </a:blip>
            <a:srcRect b="0" l="56489" r="0" t="-4482"/>
            <a:stretch/>
          </p:blipFill>
          <p:spPr>
            <a:xfrm>
              <a:off x="1853561" y="36369"/>
              <a:ext cx="518454" cy="457383"/>
            </a:xfrm>
            <a:prstGeom prst="rect">
              <a:avLst/>
            </a:prstGeom>
            <a:noFill/>
            <a:ln>
              <a:noFill/>
            </a:ln>
          </p:spPr>
        </p:pic>
        <p:pic>
          <p:nvPicPr>
            <p:cNvPr descr="ole2.bmp" id="210" name="Google Shape;210;p39"/>
            <p:cNvPicPr preferRelativeResize="0"/>
            <p:nvPr/>
          </p:nvPicPr>
          <p:blipFill rotWithShape="1">
            <a:blip r:embed="rId4">
              <a:alphaModFix/>
            </a:blip>
            <a:srcRect b="0" l="0" r="0" t="0"/>
            <a:stretch/>
          </p:blipFill>
          <p:spPr>
            <a:xfrm>
              <a:off x="1203816" y="0"/>
              <a:ext cx="518453" cy="536906"/>
            </a:xfrm>
            <a:prstGeom prst="rect">
              <a:avLst/>
            </a:prstGeom>
            <a:noFill/>
            <a:ln>
              <a:noFill/>
            </a:ln>
          </p:spPr>
        </p:pic>
        <p:pic>
          <p:nvPicPr>
            <p:cNvPr descr="IMPACT-EV" id="211" name="Google Shape;211;p39"/>
            <p:cNvPicPr preferRelativeResize="0"/>
            <p:nvPr/>
          </p:nvPicPr>
          <p:blipFill rotWithShape="1">
            <a:blip r:embed="rId5">
              <a:alphaModFix/>
            </a:blip>
            <a:srcRect b="0" l="0" r="0" t="0"/>
            <a:stretch/>
          </p:blipFill>
          <p:spPr>
            <a:xfrm>
              <a:off x="0" y="48355"/>
              <a:ext cx="1107563" cy="397196"/>
            </a:xfrm>
            <a:prstGeom prst="rect">
              <a:avLst/>
            </a:prstGeom>
            <a:noFill/>
            <a:ln>
              <a:noFill/>
            </a:ln>
          </p:spPr>
        </p:pic>
      </p:grpSp>
      <p:sp>
        <p:nvSpPr>
          <p:cNvPr id="212" name="Google Shape;212;p39"/>
          <p:cNvSpPr/>
          <p:nvPr/>
        </p:nvSpPr>
        <p:spPr>
          <a:xfrm rot="5400000">
            <a:off x="41527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213" name="Google Shape;213;p39"/>
          <p:cNvSpPr/>
          <p:nvPr/>
        </p:nvSpPr>
        <p:spPr>
          <a:xfrm rot="5400000">
            <a:off x="312403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214" name="Google Shape;214;p39"/>
          <p:cNvSpPr/>
          <p:nvPr/>
        </p:nvSpPr>
        <p:spPr>
          <a:xfrm rot="5400000">
            <a:off x="2038181" y="-2038049"/>
            <a:ext cx="700800" cy="4776900"/>
          </a:xfrm>
          <a:prstGeom prst="round2SameRect">
            <a:avLst>
              <a:gd fmla="val 41964" name="adj1"/>
              <a:gd fmla="val 0" name="adj2"/>
            </a:avLst>
          </a:prstGeom>
          <a:gradFill>
            <a:gsLst>
              <a:gs pos="0">
                <a:srgbClr val="40BEBE"/>
              </a:gs>
              <a:gs pos="100000">
                <a:srgbClr val="9240BE"/>
              </a:gs>
            </a:gsLst>
            <a:lin ang="540001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p:txBody>
      </p:sp>
      <p:sp>
        <p:nvSpPr>
          <p:cNvPr id="215" name="Google Shape;215;p39"/>
          <p:cNvSpPr txBox="1"/>
          <p:nvPr>
            <p:ph idx="4294967295" type="title"/>
          </p:nvPr>
        </p:nvSpPr>
        <p:spPr>
          <a:xfrm>
            <a:off x="101700" y="101888"/>
            <a:ext cx="6850500" cy="5526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SzPts val="1100"/>
              <a:buFont typeface="Montserrat"/>
              <a:buNone/>
            </a:pPr>
            <a:r>
              <a:rPr b="1" lang="es" sz="2400">
                <a:solidFill>
                  <a:schemeClr val="lt1"/>
                </a:solidFill>
                <a:latin typeface="Montserrat"/>
                <a:ea typeface="Montserrat"/>
                <a:cs typeface="Montserrat"/>
                <a:sym typeface="Montserrat"/>
              </a:rPr>
              <a:t>SIOR: Social Impact Indicators </a:t>
            </a:r>
            <a:endParaRPr b="1" sz="24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